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3" r:id="rId4"/>
    <p:sldId id="302" r:id="rId5"/>
    <p:sldId id="265" r:id="rId6"/>
    <p:sldId id="306" r:id="rId7"/>
    <p:sldId id="307" r:id="rId8"/>
    <p:sldId id="266" r:id="rId9"/>
    <p:sldId id="304" r:id="rId10"/>
    <p:sldId id="299" r:id="rId11"/>
    <p:sldId id="268" r:id="rId12"/>
    <p:sldId id="270" r:id="rId13"/>
    <p:sldId id="269" r:id="rId14"/>
    <p:sldId id="267" r:id="rId15"/>
    <p:sldId id="288" r:id="rId16"/>
    <p:sldId id="289" r:id="rId17"/>
    <p:sldId id="274" r:id="rId18"/>
    <p:sldId id="271" r:id="rId19"/>
    <p:sldId id="275" r:id="rId20"/>
    <p:sldId id="278" r:id="rId21"/>
    <p:sldId id="290" r:id="rId22"/>
    <p:sldId id="291" r:id="rId23"/>
    <p:sldId id="300" r:id="rId24"/>
    <p:sldId id="297" r:id="rId25"/>
    <p:sldId id="301" r:id="rId26"/>
    <p:sldId id="282" r:id="rId27"/>
  </p:sldIdLst>
  <p:sldSz cx="10080625" cy="7559675"/>
  <p:notesSz cx="9926638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31">
          <p15:clr>
            <a:srgbClr val="A4A3A4"/>
          </p15:clr>
        </p15:guide>
        <p15:guide id="2" pos="28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" initials="M" lastIdx="4" clrIdx="0"/>
  <p:cmAuthor id="2" name="Jana Jenišová" initials="JJ" lastIdx="2" clrIdx="1">
    <p:extLst>
      <p:ext uri="{19B8F6BF-5375-455C-9EA6-DF929625EA0E}">
        <p15:presenceInfo xmlns:p15="http://schemas.microsoft.com/office/powerpoint/2012/main" userId="Jana Jeniš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070"/>
    <a:srgbClr val="004376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2" autoAdjust="0"/>
    <p:restoredTop sz="94679" autoAdjust="0"/>
  </p:normalViewPr>
  <p:slideViewPr>
    <p:cSldViewPr>
      <p:cViewPr>
        <p:scale>
          <a:sx n="98" d="100"/>
          <a:sy n="98" d="100"/>
        </p:scale>
        <p:origin x="178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831"/>
        <p:guide pos="28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555B7C-4505-4F9A-AB4D-11E5C8B306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C45DD11-F195-4FC9-919E-436693FDCC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BF279F2-59BB-42F4-A91C-A2D6F15248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F0E80F0-3717-4AC2-9AB7-383210090D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3786" tIns="41893" rIns="83786" bIns="418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74565-C625-0849-8A6B-8B2C3EB761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31B85CCD-0667-32E4-9D25-ED5303136AE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2313" y="517525"/>
            <a:ext cx="339725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C7FA520-FBA5-42BE-B820-2F633AF711E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92188" y="3228975"/>
            <a:ext cx="7940675" cy="305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8E2723-516D-4DD2-A6B0-D3104327970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BEF1563-18AF-4549-8E44-BF3739146BB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618163" y="0"/>
            <a:ext cx="4306887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D51840A-E2FB-49A7-8393-F747E3D9A50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6457950"/>
            <a:ext cx="4306888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310" algn="l"/>
                <a:tab pos="1326619" algn="l"/>
                <a:tab pos="1989929" algn="l"/>
                <a:tab pos="265323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6B461A3-A54F-45E1-8867-09687A12E2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18163" y="6457950"/>
            <a:ext cx="4306887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CD5998CB-452B-2043-9FE2-BBC8CA30AAB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CB4CBE7-A713-D67D-DFCD-6F2AE71DE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C378509-CD32-44D5-11B6-C7B2F58D1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77574C84-59E7-8BE8-1A86-BB4BA8136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7561892-9C1F-6537-4C06-D641F2F32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8D9125B-7039-D922-DDE8-99849D725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C4B9FE9-1897-6BF9-BA16-CA510EB3E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8D9125B-7039-D922-DDE8-99849D725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C4B9FE9-1897-6BF9-BA16-CA510EB3E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744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B8D9125B-7039-D922-DDE8-99849D725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7525"/>
            <a:ext cx="3397250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C4B9FE9-1897-6BF9-BA16-CA510EB3E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35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EF315486-1A0E-6162-8341-45C702E7C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E2645743-8C19-4E2A-B03D-6FF25161C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23158784-0118-1CC8-F3B1-9EC5AEB334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02F19D-C846-1A48-8F58-ADB1DDB5E420}" type="slidenum">
              <a:rPr lang="cs-CZ" altLang="cs-CZ" sz="1300"/>
              <a:pPr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113" y="4920764"/>
            <a:ext cx="7560469" cy="1316880"/>
          </a:xfrm>
        </p:spPr>
        <p:txBody>
          <a:bodyPr wrap="none" anchor="t"/>
          <a:lstStyle>
            <a:lvl1pPr algn="r">
              <a:defRPr sz="7937" b="0" spc="-24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112" y="4221732"/>
            <a:ext cx="7560469" cy="681807"/>
          </a:xfrm>
        </p:spPr>
        <p:txBody>
          <a:bodyPr anchor="b"/>
          <a:lstStyle>
            <a:lvl1pPr marL="0" indent="0" algn="r">
              <a:buNone/>
              <a:defRPr sz="2646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5E8C-370D-8F65-375C-17E8749A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CC49-7A4E-CBA1-226C-C3FCBDCA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0C46-E5FC-A577-8723-FA661E3C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4908-D446-344E-9B57-D3D0FEF741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0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813987"/>
            <a:ext cx="8694539" cy="90318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356" y="1088455"/>
            <a:ext cx="8694539" cy="3725532"/>
          </a:xfrm>
        </p:spPr>
        <p:txBody>
          <a:bodyPr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5717173"/>
            <a:ext cx="8693226" cy="752299"/>
          </a:xfrm>
        </p:spPr>
        <p:txBody>
          <a:bodyPr/>
          <a:lstStyle>
            <a:lvl1pPr marL="0" indent="0">
              <a:buNone/>
              <a:defRPr sz="132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A86C83-B2BA-A111-4282-9DFE2073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3C0E4-FD3D-2EE4-871B-F7E1C47E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085A3-FAF6-729A-6982-3DD7CC86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74224-1231-384D-A024-942E7560F4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092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3895960"/>
          </a:xfrm>
        </p:spPr>
        <p:txBody>
          <a:bodyPr/>
          <a:lstStyle>
            <a:lvl1pPr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4948731"/>
            <a:ext cx="8693226" cy="1655485"/>
          </a:xfrm>
        </p:spPr>
        <p:txBody>
          <a:bodyPr anchor="ctr"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2FE3BE-0EC5-FF3E-5200-4C969B20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DCC6-E618-5198-7FAC-375889B7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C43F-4228-9D5E-B81D-6E5B73B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A859-1B79-0F45-A95E-F04E60B28C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71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33D9197-F987-B1A3-DC66-D58326A4E579}"/>
              </a:ext>
            </a:extLst>
          </p:cNvPr>
          <p:cNvSpPr txBox="1"/>
          <p:nvPr/>
        </p:nvSpPr>
        <p:spPr>
          <a:xfrm>
            <a:off x="919163" y="866775"/>
            <a:ext cx="503237" cy="644525"/>
          </a:xfrm>
          <a:prstGeom prst="rect">
            <a:avLst/>
          </a:prstGeom>
        </p:spPr>
        <p:txBody>
          <a:bodyPr lIns="75597" tIns="37798" rIns="75597" bIns="3779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614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2677336-FBCC-55C6-9858-4D7731C28263}"/>
              </a:ext>
            </a:extLst>
          </p:cNvPr>
          <p:cNvSpPr txBox="1"/>
          <p:nvPr/>
        </p:nvSpPr>
        <p:spPr>
          <a:xfrm>
            <a:off x="8629650" y="3024188"/>
            <a:ext cx="504825" cy="644525"/>
          </a:xfrm>
          <a:prstGeom prst="rect">
            <a:avLst/>
          </a:prstGeom>
        </p:spPr>
        <p:txBody>
          <a:bodyPr lIns="75597" tIns="37798" rIns="75597" bIns="37798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614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402483"/>
            <a:ext cx="7691729" cy="3299122"/>
          </a:xfrm>
        </p:spPr>
        <p:txBody>
          <a:bodyPr/>
          <a:lstStyle>
            <a:lvl1pPr>
              <a:defRPr sz="363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709903"/>
            <a:ext cx="7236601" cy="605136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43" y="4962322"/>
            <a:ext cx="8691913" cy="1641894"/>
          </a:xfrm>
        </p:spPr>
        <p:txBody>
          <a:bodyPr anchor="ctr"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EBC2A0-95FF-10F1-7F50-BF1F0664D4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6F85E2B-DB4A-E7B8-8E51-C8581FD57B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546E0E0-0F24-6268-AE58-336A936D6B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AE320C-F1D8-9B43-9A6A-4FFB4950FA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342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2565052"/>
            <a:ext cx="8694539" cy="2768833"/>
          </a:xfrm>
        </p:spPr>
        <p:txBody>
          <a:bodyPr anchor="b"/>
          <a:lstStyle>
            <a:lvl1pPr>
              <a:defRPr sz="446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5346867"/>
            <a:ext cx="8693226" cy="1257349"/>
          </a:xfrm>
        </p:spPr>
        <p:txBody>
          <a:bodyPr anchor="t"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D05B9B-96E6-FAF6-71A4-0807779A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FE5B-866B-E7D3-C61E-55997AEC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5E227-0DC1-8886-E205-7EAD0782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F826-041E-8B4B-8AC3-F9B001B726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32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05695" y="2078911"/>
            <a:ext cx="2436537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1831" y="2834878"/>
            <a:ext cx="2420401" cy="3956580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3459" y="2078911"/>
            <a:ext cx="2427752" cy="635222"/>
          </a:xfrm>
        </p:spPr>
        <p:txBody>
          <a:bodyPr anchor="b">
            <a:noAutofit/>
          </a:bodyPr>
          <a:lstStyle>
            <a:lvl1pPr>
              <a:buNone/>
              <a:defRPr lang="en-US" sz="1984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84734" y="2834878"/>
            <a:ext cx="2436477" cy="3956580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3227" y="2078911"/>
            <a:ext cx="2424338" cy="635222"/>
          </a:xfrm>
        </p:spPr>
        <p:txBody>
          <a:bodyPr anchor="b">
            <a:noAutofit/>
          </a:bodyPr>
          <a:lstStyle>
            <a:lvl1pPr>
              <a:buNone/>
              <a:defRPr lang="en-US" sz="1984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3227" y="2834878"/>
            <a:ext cx="2424338" cy="3956580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88E9CF-D743-BA56-6A51-6513664018B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DF95E2-1ED2-8430-69B4-0BBB7309B0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4EE329-FEB6-87B1-CF21-C64B88CB9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FBB4730-9D6A-454A-96E8-A80A5ED29A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33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01399" y="4737201"/>
            <a:ext cx="2430901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1399" y="2487212"/>
            <a:ext cx="2430901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01399" y="5372425"/>
            <a:ext cx="2430901" cy="726634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7751" y="4737201"/>
            <a:ext cx="2423026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77750" y="2487212"/>
            <a:ext cx="242302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6633" y="5372424"/>
            <a:ext cx="2426235" cy="726634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52794" y="4737201"/>
            <a:ext cx="2424338" cy="635222"/>
          </a:xfrm>
        </p:spPr>
        <p:txBody>
          <a:bodyPr anchor="b">
            <a:noAutofit/>
          </a:bodyPr>
          <a:lstStyle>
            <a:lvl1pPr marL="0" indent="0">
              <a:buNone/>
              <a:defRPr sz="1984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52793" y="2487212"/>
            <a:ext cx="2424338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323"/>
            </a:lvl1pPr>
            <a:lvl2pPr marL="377979" indent="0">
              <a:buNone/>
              <a:defRPr sz="1323"/>
            </a:lvl2pPr>
            <a:lvl3pPr marL="755957" indent="0">
              <a:buNone/>
              <a:defRPr sz="1323"/>
            </a:lvl3pPr>
            <a:lvl4pPr marL="1133936" indent="0">
              <a:buNone/>
              <a:defRPr sz="1323"/>
            </a:lvl4pPr>
            <a:lvl5pPr marL="1511915" indent="0">
              <a:buNone/>
              <a:defRPr sz="1323"/>
            </a:lvl5pPr>
            <a:lvl6pPr marL="1889893" indent="0">
              <a:buNone/>
              <a:defRPr sz="1323"/>
            </a:lvl6pPr>
            <a:lvl7pPr marL="2267872" indent="0">
              <a:buNone/>
              <a:defRPr sz="1323"/>
            </a:lvl7pPr>
            <a:lvl8pPr marL="2645851" indent="0">
              <a:buNone/>
              <a:defRPr sz="1323"/>
            </a:lvl8pPr>
            <a:lvl9pPr marL="3023829" indent="0">
              <a:buNone/>
              <a:defRPr sz="1323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52689" y="5372422"/>
            <a:ext cx="2427550" cy="726634"/>
          </a:xfrm>
        </p:spPr>
        <p:txBody>
          <a:bodyPr anchor="t"/>
          <a:lstStyle>
            <a:lvl1pPr marL="0" indent="0">
              <a:buNone/>
              <a:defRPr sz="1157"/>
            </a:lvl1pPr>
            <a:lvl2pPr marL="377979" indent="0">
              <a:buNone/>
              <a:defRPr sz="992"/>
            </a:lvl2pPr>
            <a:lvl3pPr marL="755957" indent="0">
              <a:buNone/>
              <a:defRPr sz="827"/>
            </a:lvl3pPr>
            <a:lvl4pPr marL="1133936" indent="0">
              <a:buNone/>
              <a:defRPr sz="744"/>
            </a:lvl4pPr>
            <a:lvl5pPr marL="1511915" indent="0">
              <a:buNone/>
              <a:defRPr sz="744"/>
            </a:lvl5pPr>
            <a:lvl6pPr marL="1889893" indent="0">
              <a:buNone/>
              <a:defRPr sz="744"/>
            </a:lvl6pPr>
            <a:lvl7pPr marL="2267872" indent="0">
              <a:buNone/>
              <a:defRPr sz="744"/>
            </a:lvl7pPr>
            <a:lvl8pPr marL="2645851" indent="0">
              <a:buNone/>
              <a:defRPr sz="744"/>
            </a:lvl8pPr>
            <a:lvl9pPr marL="3023829" indent="0">
              <a:buNone/>
              <a:defRPr sz="744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F4C417-981D-81C6-84C8-79A7A6069C4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CBFFA4-3D81-B30E-537F-266844957EE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C0255E-DA87-DB20-575A-927DE1A69FC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756F4C0-4A29-674C-B2E5-DDCAE362DB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314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91A29-873C-336D-B517-824F508D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DD11-FA60-C1CF-B3C9-3AE1C4C9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E5476-1F4B-53EF-DE20-BFDB42C9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83D6A-CF76-2E4F-A497-96EE53E936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652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6BDC-3CC5-27DA-945A-24AC0988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E3C0-C202-BE5E-B1EF-0AE0B99C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CED7-615F-B092-763E-A60922B1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E1D53-1793-5341-BD2E-8B5411232D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309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9D2100-9697-40E2-E14F-E9434FB2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2A16A5-2C38-6B60-914A-E4B447F0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E1F4D0-1302-DB78-61CA-A4B86F46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99FA8-AD42-1940-8771-A61C359F83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68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6547" y="4920764"/>
            <a:ext cx="7560469" cy="1316880"/>
          </a:xfrm>
        </p:spPr>
        <p:txBody>
          <a:bodyPr wrap="none" anchor="t"/>
          <a:lstStyle>
            <a:lvl1pPr algn="l">
              <a:defRPr sz="7937" b="0" spc="-24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06547" y="4221731"/>
            <a:ext cx="7560469" cy="681034"/>
          </a:xfrm>
        </p:spPr>
        <p:txBody>
          <a:bodyPr anchor="b"/>
          <a:lstStyle>
            <a:lvl1pPr marL="0" indent="0" algn="l">
              <a:buNone/>
              <a:defRPr sz="2646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3A70E5-86EC-4866-A39F-BD440A7C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06A5AC-478E-07FA-E99B-106A4EA2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322638-FDAA-8F1A-C225-96018071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B6EDD-C374-6A45-BC35-75A078E60B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1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042" y="2012414"/>
            <a:ext cx="4154964" cy="47965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389" y="2012414"/>
            <a:ext cx="4162193" cy="47965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640338-F6E2-FEEC-F081-52915CAA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CCBB2-87D0-A757-7B5D-EB96DAD7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1EDB93-C6BB-5A43-94FC-CE081CC5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5016-D39D-EA41-B1D1-3E7251DB0F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25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42" y="1853171"/>
            <a:ext cx="4154964" cy="908210"/>
          </a:xfrm>
        </p:spPr>
        <p:txBody>
          <a:bodyPr anchor="b"/>
          <a:lstStyle>
            <a:lvl1pPr marL="0" indent="0">
              <a:buNone/>
              <a:defRPr sz="220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42" y="2761381"/>
            <a:ext cx="4154964" cy="4061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389" y="1853171"/>
            <a:ext cx="4163506" cy="908210"/>
          </a:xfrm>
        </p:spPr>
        <p:txBody>
          <a:bodyPr anchor="b"/>
          <a:lstStyle>
            <a:lvl1pPr>
              <a:buNone/>
              <a:defRPr lang="en-US" sz="2205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389" y="2761381"/>
            <a:ext cx="4163506" cy="4061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F31B54-5013-467F-9588-5020A63D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5FE62-D52A-E444-9115-2D72A082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F4864B-E618-B966-4A4B-5FEFC3BA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277D-4665-F748-8DDA-0F65C7AC37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29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5BE3C3-C071-1CBC-6D9D-9D537CCC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BCAFC9-BCB9-4AE1-8613-B0CC2DE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37F17B-C202-CA05-AEAD-195675ED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14D11-5902-4243-AFFC-E9EA7CBA39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887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118A34-E73C-FDF9-4F9C-788289BF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12A3A7-4CE6-CE01-56E4-71BA36A5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3856B7-A388-05D9-0345-660F071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A7C1C-A3C5-444D-967E-10E6BAE688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007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42" y="2267902"/>
            <a:ext cx="3019578" cy="4201570"/>
          </a:xfrm>
        </p:spPr>
        <p:txBody>
          <a:bodyPr/>
          <a:lstStyle>
            <a:lvl1pPr marL="0" indent="0">
              <a:buNone/>
              <a:defRPr sz="154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76AA3-FE7A-2306-DC98-16278B49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D6BBC-2289-F423-5817-7D994F41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9C3AC1-937C-F3D6-C608-D6FEE3AC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2D33-8B49-0046-B64F-29B0792729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0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42" y="2267902"/>
            <a:ext cx="3019578" cy="4201570"/>
          </a:xfrm>
        </p:spPr>
        <p:txBody>
          <a:bodyPr/>
          <a:lstStyle>
            <a:lvl1pPr marL="0" indent="0">
              <a:buNone/>
              <a:defRPr sz="154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1EBDF9-0071-2BC4-2D02-7BA2F139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1849A0-1554-0C22-0B76-160D7F2F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B7B43E-2A8B-0DED-02FA-7ECE8F8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8C08A-216D-D143-97A7-E98EEE41DB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49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70B37-6EA6-400D-8BDA-813CC397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F2D-4D19-4697-998A-7AB487E62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513" y="2012950"/>
            <a:ext cx="846137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E7C2-F388-4604-9122-4A86A72E9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786-CE4F-42FC-8296-4CDAB61F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007D3-9DEA-4878-B324-C1416D605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EC2D3A7B-CF7D-9647-B851-372487EDD53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5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anose="020B0604020202020204" pitchFamily="34" charset="0"/>
        <a:buChar char="•"/>
        <a:defRPr sz="2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7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vfu.cz/cz/bilateralni-dohody-programu-erasmus-plu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foreurope.eu/ols-online-language-suppor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s.cz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://www.ceepus.info/" TargetMode="External"/><Relationship Id="rId4" Type="http://schemas.openxmlformats.org/officeDocument/2006/relationships/hyperlink" Target="http://www.naerasmusplus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eepus.info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3">
            <a:extLst>
              <a:ext uri="{FF2B5EF4-FFF2-40B4-BE49-F238E27FC236}">
                <a16:creationId xmlns:a16="http://schemas.microsoft.com/office/drawing/2014/main" id="{A9C3E97A-2B8B-B606-A787-136ACFA8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2332855"/>
            <a:ext cx="8569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7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br>
              <a:rPr lang="cs-CZ" altLang="cs-CZ" sz="3000" b="1" dirty="0">
                <a:latin typeface="Calibri" panose="020F0502020204030204" pitchFamily="34" charset="0"/>
              </a:rPr>
            </a:br>
            <a:r>
              <a:rPr lang="cs-CZ" altLang="cs-CZ" sz="3000" b="1" dirty="0">
                <a:latin typeface="Calibri" panose="020F0502020204030204" pitchFamily="34" charset="0"/>
              </a:rPr>
              <a:t>Mobility pro studenty </a:t>
            </a:r>
          </a:p>
          <a:p>
            <a:pPr algn="ctr" eaLnBrk="1">
              <a:lnSpc>
                <a:spcPct val="7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3000" b="1" dirty="0">
              <a:latin typeface="Calibri" panose="020F0502020204030204" pitchFamily="34" charset="0"/>
            </a:endParaRPr>
          </a:p>
          <a:p>
            <a:pPr algn="ctr" eaLnBrk="1">
              <a:lnSpc>
                <a:spcPct val="7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br>
              <a:rPr lang="cs-CZ" altLang="cs-CZ" sz="3000" b="1" dirty="0">
                <a:latin typeface="Calibri" panose="020F0502020204030204" pitchFamily="34" charset="0"/>
              </a:rPr>
            </a:br>
            <a:endParaRPr lang="cs-CZ" altLang="cs-CZ" sz="3000" b="1" dirty="0"/>
          </a:p>
        </p:txBody>
      </p:sp>
      <p:sp>
        <p:nvSpPr>
          <p:cNvPr id="5124" name="Podnadpis 4">
            <a:extLst>
              <a:ext uri="{FF2B5EF4-FFF2-40B4-BE49-F238E27FC236}">
                <a16:creationId xmlns:a16="http://schemas.microsoft.com/office/drawing/2014/main" id="{270792B2-AFDC-F79D-76E1-D9843125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99" y="3301230"/>
            <a:ext cx="70564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 dirty="0"/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 dirty="0"/>
              <a:t>Sekretariát prorektora pro vědu, výzkum a zahraniční vztahy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8AB183-BC81-425D-AE35-21A6318C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37" y="467469"/>
            <a:ext cx="990738" cy="10097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9">
            <a:extLst>
              <a:ext uri="{FF2B5EF4-FFF2-40B4-BE49-F238E27FC236}">
                <a16:creationId xmlns:a16="http://schemas.microsoft.com/office/drawing/2014/main" id="{00AF3B97-F001-EEB2-1E1F-7AB5F9AE1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25450"/>
            <a:ext cx="8693150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0EF92F-4BAC-4F29-81B5-5481FF5A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" y="0"/>
            <a:ext cx="990738" cy="10097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2282234-9BF1-4111-A896-BC8EF77D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893"/>
            <a:ext cx="10093445" cy="619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>
            <a:extLst>
              <a:ext uri="{FF2B5EF4-FFF2-40B4-BE49-F238E27FC236}">
                <a16:creationId xmlns:a16="http://schemas.microsoft.com/office/drawing/2014/main" id="{56FC51B6-09FB-F036-060E-ADF2AFB83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266" name="Zástupný symbol pro obsah 2">
            <a:extLst>
              <a:ext uri="{FF2B5EF4-FFF2-40B4-BE49-F238E27FC236}">
                <a16:creationId xmlns:a16="http://schemas.microsoft.com/office/drawing/2014/main" id="{87F40157-CB68-4848-98ED-06EBA0A1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908175"/>
            <a:ext cx="4500562" cy="2447925"/>
          </a:xfrm>
        </p:spPr>
        <p:txBody>
          <a:bodyPr/>
          <a:lstStyle/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000" b="1" dirty="0"/>
              <a:t> FVL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Belgie, Bulharsko, Estonsko, Francie, Chorvatsko, Itálie, Litva, </a:t>
            </a:r>
            <a:r>
              <a:rPr lang="cs-CZ" altLang="cs-CZ" sz="2000" dirty="0"/>
              <a:t>Německo, Polsko, Portugalsko, Rakousko, Rumunsko, Slovensko, Slovinsko, Španělsko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8BDBA1-F924-45CE-A014-EC5BB96D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6296" y="1979613"/>
            <a:ext cx="4676329" cy="2520950"/>
          </a:xfrm>
        </p:spPr>
        <p:txBody>
          <a:bodyPr/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646" dirty="0"/>
              <a:t> 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sz="2646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sz="2646" dirty="0"/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id="{821C012E-DE70-D9AB-E47A-63684876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8888"/>
            <a:ext cx="87137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STUDIJNÍ POBYT - partnerské univerzity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24D2039F-D75D-1913-6FAD-F195C3D9D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AAD3246-B651-7B28-B954-C8527B12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A213A4E-1BFD-044B-8392-F8795A586E0F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8" name="Zástupný symbol pro obsah 2">
            <a:extLst>
              <a:ext uri="{FF2B5EF4-FFF2-40B4-BE49-F238E27FC236}">
                <a16:creationId xmlns:a16="http://schemas.microsoft.com/office/drawing/2014/main" id="{9ACC57C1-81EE-42A8-9B36-1641C67A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" y="4997449"/>
            <a:ext cx="90011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000" b="1" dirty="0"/>
              <a:t>Seznam inter-institucionálních dohod naleznete na webu: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https://www.vfu.cz/cz/bilateralni-dohody-programu-erasmus-plus</a:t>
            </a:r>
            <a:endParaRPr lang="cs-CZ" altLang="cs-CZ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 eaLnBrk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cs-CZ" altLang="cs-CZ" sz="2000" dirty="0">
                <a:latin typeface="+mn-lt"/>
              </a:rPr>
              <a:t>Seznam se aktualizuje, vybranou univerzitu ověřit u Erasmus koordinátorky</a:t>
            </a:r>
          </a:p>
          <a:p>
            <a:pPr algn="ctr" eaLnBrk="1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2299" name="TextovéPole 2">
            <a:extLst>
              <a:ext uri="{FF2B5EF4-FFF2-40B4-BE49-F238E27FC236}">
                <a16:creationId xmlns:a16="http://schemas.microsoft.com/office/drawing/2014/main" id="{9BC6AAE6-2AB2-4142-9801-F7B1FB56D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798" y="1924051"/>
            <a:ext cx="511978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</a:rPr>
              <a:t>FVHE</a:t>
            </a:r>
          </a:p>
          <a:p>
            <a:pPr eaLnBrk="1" hangingPunct="1">
              <a:defRPr/>
            </a:pPr>
            <a:endParaRPr lang="cs-CZ" altLang="cs-CZ" sz="200" b="1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+mn-lt"/>
            </a:endParaRPr>
          </a:p>
          <a:p>
            <a:pPr eaLnBrk="1" hangingPunct="1">
              <a:defRPr/>
            </a:pPr>
            <a:r>
              <a:rPr lang="cs-CZ" altLang="cs-CZ" sz="2000" dirty="0"/>
              <a:t>Itálie, Litva, Lotyšsko, Polsko, Rumunsko, Portugalsko, Řecko, Slovensko, Slovinsko, Španělsko, Makedonie</a:t>
            </a:r>
          </a:p>
          <a:p>
            <a:pPr eaLnBrk="1" hangingPunct="1">
              <a:defRPr/>
            </a:pPr>
            <a:endParaRPr lang="en-US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B3596C0-14F2-4B0D-B6E1-50C09FE1D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>
            <a:extLst>
              <a:ext uri="{FF2B5EF4-FFF2-40B4-BE49-F238E27FC236}">
                <a16:creationId xmlns:a16="http://schemas.microsoft.com/office/drawing/2014/main" id="{0FCAE5F6-ADF2-2638-47D0-0282BAEBC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6" name="Zástupný symbol pro obsah 6">
            <a:extLst>
              <a:ext uri="{FF2B5EF4-FFF2-40B4-BE49-F238E27FC236}">
                <a16:creationId xmlns:a16="http://schemas.microsoft.com/office/drawing/2014/main" id="{DA59F170-357B-4487-8ABE-7A2E84FE4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195513"/>
            <a:ext cx="8858250" cy="4105275"/>
          </a:xfrm>
        </p:spPr>
        <p:txBody>
          <a:bodyPr/>
          <a:lstStyle/>
          <a:p>
            <a:pPr marL="188989" indent="-188989" algn="just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Univerzita, výzkumné centrum, veterinární klinika, ZOO, laboratoř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400" dirty="0"/>
          </a:p>
          <a:p>
            <a:pPr marL="188989" indent="-188989" algn="just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Student si místo praxe hledá sám, případně kontaktuje kancelář VVZ </a:t>
            </a:r>
          </a:p>
          <a:p>
            <a:pPr marL="188989" indent="-188989" algn="just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Plnění povinných praxí – nutno zjistit předem na fakultě</a:t>
            </a:r>
          </a:p>
          <a:p>
            <a:pPr marL="0" indent="0" algn="just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000" dirty="0"/>
          </a:p>
        </p:txBody>
      </p:sp>
      <p:sp>
        <p:nvSpPr>
          <p:cNvPr id="14340" name="Text Box 9">
            <a:extLst>
              <a:ext uri="{FF2B5EF4-FFF2-40B4-BE49-F238E27FC236}">
                <a16:creationId xmlns:a16="http://schemas.microsoft.com/office/drawing/2014/main" id="{23BB5615-9C55-8548-790D-3492449D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8888"/>
            <a:ext cx="87137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PRAKTICKÝ POBYT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4341" name="Line 8">
            <a:extLst>
              <a:ext uri="{FF2B5EF4-FFF2-40B4-BE49-F238E27FC236}">
                <a16:creationId xmlns:a16="http://schemas.microsoft.com/office/drawing/2014/main" id="{980A8387-676A-22AA-F982-1115AE14D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CCDB41F1-4485-8F3D-FF4D-1C74DD35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AE5B6EF-E2D7-A24C-B622-3A415A5BCEEF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12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0841A5-5E5F-4FF6-B7D4-101879E6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72" y="2771725"/>
            <a:ext cx="8183117" cy="133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13DBB6-BE89-4A8A-9C7E-EA9EA2A56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>
            <a:extLst>
              <a:ext uri="{FF2B5EF4-FFF2-40B4-BE49-F238E27FC236}">
                <a16:creationId xmlns:a16="http://schemas.microsoft.com/office/drawing/2014/main" id="{B83608B1-7E5F-F0A0-473B-C409EF75D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14" name="Zástupný symbol pro obsah 2">
            <a:extLst>
              <a:ext uri="{FF2B5EF4-FFF2-40B4-BE49-F238E27FC236}">
                <a16:creationId xmlns:a16="http://schemas.microsoft.com/office/drawing/2014/main" id="{9E0BAFFD-06B6-4074-AB67-E7AF7C468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175" y="1520084"/>
            <a:ext cx="4464050" cy="5544264"/>
          </a:xfrm>
        </p:spPr>
        <p:txBody>
          <a:bodyPr>
            <a:normAutofit fontScale="62500" lnSpcReduction="20000"/>
          </a:bodyPr>
          <a:lstStyle/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Výběr univerzity dle bilaterárních meziuniverzitních dohod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Informační email z VVZ a vyhlášení VŘ na webu univerzity, oddělení Mobilit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Přihláška = prezentace v </a:t>
            </a:r>
            <a:r>
              <a:rPr lang="cs-CZ" altLang="cs-CZ" sz="2900" dirty="0" err="1"/>
              <a:t>ppt</a:t>
            </a:r>
            <a:r>
              <a:rPr lang="cs-CZ" altLang="cs-CZ" sz="2900" dirty="0"/>
              <a:t>., obsah: 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představení zájemce 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univerzita (1 hlavní, 2 alternativy)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délka pobytu, motivace, jazyková úroveň + certifikát (výhodou)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Nominace (</a:t>
            </a:r>
            <a:r>
              <a:rPr lang="cs-CZ" altLang="cs-CZ" sz="2900" dirty="0" err="1"/>
              <a:t>deadline</a:t>
            </a:r>
            <a:r>
              <a:rPr lang="cs-CZ" altLang="cs-CZ" sz="2900" dirty="0"/>
              <a:t> duben), kontakt s koordinátorem, zpracování LA, příprava cesty (individuální studijní plán)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Schůzka na VVZ-podepsání smluv, výplata stipendia, odjezd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Během mobility: Změny v LA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2900" dirty="0"/>
              <a:t>Po mobilitě:  - </a:t>
            </a:r>
            <a:r>
              <a:rPr lang="cs-CZ" altLang="cs-CZ" sz="2900" dirty="0" err="1"/>
              <a:t>potrvzení</a:t>
            </a:r>
            <a:r>
              <a:rPr lang="cs-CZ" altLang="cs-CZ" sz="2900" dirty="0"/>
              <a:t> o účasti (</a:t>
            </a:r>
            <a:r>
              <a:rPr lang="cs-CZ" altLang="cs-CZ" sz="2900" dirty="0" err="1"/>
              <a:t>CoS</a:t>
            </a:r>
            <a:r>
              <a:rPr lang="cs-CZ" altLang="cs-CZ" sz="2900" dirty="0"/>
              <a:t>) 	               - výpis známek (</a:t>
            </a:r>
            <a:r>
              <a:rPr lang="cs-CZ" altLang="cs-CZ" sz="2900" dirty="0" err="1"/>
              <a:t>ToR</a:t>
            </a:r>
            <a:r>
              <a:rPr lang="cs-CZ" altLang="cs-CZ" sz="2900" dirty="0"/>
              <a:t>)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/>
          </a:p>
        </p:txBody>
      </p:sp>
      <p:sp>
        <p:nvSpPr>
          <p:cNvPr id="13315" name="Zástupný symbol pro obsah 3">
            <a:extLst>
              <a:ext uri="{FF2B5EF4-FFF2-40B4-BE49-F238E27FC236}">
                <a16:creationId xmlns:a16="http://schemas.microsoft.com/office/drawing/2014/main" id="{4C7A5078-E335-4F54-B4E6-F0F76DFB0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774" y="1493838"/>
            <a:ext cx="4535488" cy="5862662"/>
          </a:xfrm>
        </p:spPr>
        <p:txBody>
          <a:bodyPr>
            <a:noAutofit/>
          </a:bodyPr>
          <a:lstStyle/>
          <a:p>
            <a:pPr marL="188989" indent="-188989" defTabSz="755957" eaLnBrk="1" fontAlgn="auto" hangingPunct="1"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1800" dirty="0"/>
              <a:t>Výběr místa stáže a kontaktování instituce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1800" dirty="0"/>
              <a:t>Informační email z VVZ a vyhlášení VŘ na webu univerzity, oddělení Mobilit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1600" dirty="0"/>
              <a:t>Přihláška = prezentace v </a:t>
            </a:r>
            <a:r>
              <a:rPr lang="cs-CZ" altLang="cs-CZ" sz="1600" dirty="0" err="1"/>
              <a:t>ppt</a:t>
            </a:r>
            <a:r>
              <a:rPr lang="cs-CZ" altLang="cs-CZ" sz="1600" dirty="0"/>
              <a:t>., obsah: 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představení zájemce 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instituce (1 hlavní, 2 alternativy)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délka pobytu, motivace</a:t>
            </a:r>
          </a:p>
          <a:p>
            <a:pPr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1400" dirty="0"/>
              <a:t>doklad o mobilitě – akceptační dopis od přijímající instituce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1800" dirty="0"/>
              <a:t>Vyplnění LA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1800" dirty="0"/>
              <a:t>Schůzka na VVZ-podepsání ÚS, </a:t>
            </a:r>
            <a:r>
              <a:rPr lang="cs-CZ" altLang="cs-CZ" sz="1800" dirty="0" err="1"/>
              <a:t>ŽoS</a:t>
            </a:r>
            <a:r>
              <a:rPr lang="cs-CZ" altLang="cs-CZ" sz="1800" dirty="0"/>
              <a:t>, výplata stipendia, odjezd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600"/>
              </a:spcAft>
              <a:defRPr/>
            </a:pPr>
            <a:r>
              <a:rPr lang="cs-CZ" altLang="cs-CZ" sz="1600" dirty="0"/>
              <a:t>Po mobilitě: přijímající instituce vystaví certifikát o absolvování stáže a vyplní část </a:t>
            </a:r>
            <a:r>
              <a:rPr lang="cs-CZ" altLang="cs-CZ" sz="1600" dirty="0" err="1"/>
              <a:t>After</a:t>
            </a:r>
            <a:r>
              <a:rPr lang="cs-CZ" altLang="cs-CZ" sz="1600" dirty="0"/>
              <a:t> mobility v rámci LA, poté zaslání LA na VVZ</a:t>
            </a:r>
          </a:p>
        </p:txBody>
      </p:sp>
      <p:sp>
        <p:nvSpPr>
          <p:cNvPr id="15365" name="Text Box 9">
            <a:extLst>
              <a:ext uri="{FF2B5EF4-FFF2-40B4-BE49-F238E27FC236}">
                <a16:creationId xmlns:a16="http://schemas.microsoft.com/office/drawing/2014/main" id="{29FB98D5-7C64-3894-4B88-E180DFD6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16013"/>
            <a:ext cx="4573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000" b="1">
                <a:latin typeface="Calibri" panose="020F0502020204030204" pitchFamily="34" charset="0"/>
                <a:ea typeface="SimSun" panose="02010600030101010101" pitchFamily="2" charset="-122"/>
              </a:rPr>
              <a:t>STUDIJNÍ POBYT - Postup</a:t>
            </a:r>
            <a:endParaRPr lang="en-GB" altLang="cs-CZ" sz="20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63DF059A-7D2A-6963-4B3A-A32304F25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F64B6D12-A695-6D2E-B8FD-53B634FC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214E6EF-28ED-AF44-BDB6-E869C70B6F34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68" name="Picture 11" descr="vfu-color">
            <a:extLst>
              <a:ext uri="{FF2B5EF4-FFF2-40B4-BE49-F238E27FC236}">
                <a16:creationId xmlns:a16="http://schemas.microsoft.com/office/drawing/2014/main" id="{B30F0AF1-629A-2B40-CBE5-B397C65D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732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8AC98923-0FB4-22C5-ED6D-7F486933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1143000"/>
            <a:ext cx="43973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000" b="1">
                <a:latin typeface="Calibri" panose="020F0502020204030204" pitchFamily="34" charset="0"/>
                <a:ea typeface="SimSun" panose="02010600030101010101" pitchFamily="2" charset="-122"/>
              </a:rPr>
              <a:t>PRAKTICKÝ POBYT - Postup</a:t>
            </a:r>
            <a:endParaRPr lang="en-GB" altLang="cs-CZ" sz="20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>
            <a:extLst>
              <a:ext uri="{FF2B5EF4-FFF2-40B4-BE49-F238E27FC236}">
                <a16:creationId xmlns:a16="http://schemas.microsoft.com/office/drawing/2014/main" id="{EAB8EABE-6B98-F848-75EA-C9191C105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1FA26E-CE67-4381-A10E-00B7EAC82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97" y="1744787"/>
            <a:ext cx="4824412" cy="4603750"/>
          </a:xfrm>
        </p:spPr>
        <p:txBody>
          <a:bodyPr/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   </a:t>
            </a:r>
            <a:r>
              <a:rPr lang="cs-CZ" sz="2000" b="1" u="sng" dirty="0">
                <a:solidFill>
                  <a:schemeClr val="tx1"/>
                </a:solidFill>
              </a:rPr>
              <a:t>Online jazyková podpora - OLS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již není povinné testovat úroveň jazyka před a po skončení mobility (platnost od 1/2023) 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nadále možnost online kurzů, testů, komunikačních fór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8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   </a:t>
            </a:r>
            <a:r>
              <a:rPr lang="cs-CZ" sz="2000" b="1" u="sng" dirty="0">
                <a:solidFill>
                  <a:schemeClr val="tx1"/>
                </a:solidFill>
              </a:rPr>
              <a:t>Účet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vedený v eurech, na jméno studenta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hlinkClick r:id="rId3"/>
              </a:rPr>
              <a:t>https://youthforeurope.eu/ols-online-language-support/</a:t>
            </a:r>
            <a:endParaRPr lang="cs-CZ" sz="2000" dirty="0"/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C2D476B8-CBC3-45EE-9321-3D76D1B93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113" y="1768475"/>
            <a:ext cx="4100512" cy="4987925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   </a:t>
            </a:r>
            <a:r>
              <a:rPr lang="cs-CZ" sz="2000" b="1" u="sng" dirty="0">
                <a:solidFill>
                  <a:schemeClr val="tx1"/>
                </a:solidFill>
              </a:rPr>
              <a:t>Cestovní pojištění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SMS: zdravotní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SMT: zdravotní, úrazové a odpovědnost za škodu</a:t>
            </a:r>
            <a:br>
              <a:rPr lang="cs-CZ" sz="2000" dirty="0"/>
            </a:br>
            <a:endParaRPr 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cs-CZ" sz="2000" u="sng" dirty="0" err="1">
                <a:solidFill>
                  <a:schemeClr val="tx1"/>
                </a:solidFill>
              </a:rPr>
              <a:t>Learning</a:t>
            </a:r>
            <a:r>
              <a:rPr lang="cs-CZ" sz="2000" u="sng" dirty="0">
                <a:solidFill>
                  <a:schemeClr val="tx1"/>
                </a:solidFill>
              </a:rPr>
              <a:t> </a:t>
            </a:r>
            <a:r>
              <a:rPr lang="cs-CZ" sz="2000" u="sng" dirty="0" err="1">
                <a:solidFill>
                  <a:schemeClr val="tx1"/>
                </a:solidFill>
              </a:rPr>
              <a:t>Agreement</a:t>
            </a:r>
            <a:endParaRPr lang="cs-CZ" sz="2000" u="sng" dirty="0">
              <a:solidFill>
                <a:schemeClr val="tx1"/>
              </a:solidFill>
            </a:endParaRP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SMS minimálně 20 kreditů/semestr na zahraniční univerzitě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235183"/>
              </a:solidFill>
            </a:endParaRPr>
          </a:p>
        </p:txBody>
      </p:sp>
      <p:sp>
        <p:nvSpPr>
          <p:cNvPr id="16389" name="Text Box 9">
            <a:extLst>
              <a:ext uri="{FF2B5EF4-FFF2-40B4-BE49-F238E27FC236}">
                <a16:creationId xmlns:a16="http://schemas.microsoft.com/office/drawing/2014/main" id="{F981A43F-0A73-F608-7E76-7AF2B1F0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187450"/>
            <a:ext cx="8713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PODMÍNKY VÝJEZDU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DA4139F1-7572-6134-4803-A10707757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210ED3B-8A2B-9161-FAC4-D6C373D70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F0A1CDF-FFEA-FF4D-848A-AFEC1861055F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E05946-E938-4EB7-B430-54CF712D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>
            <a:extLst>
              <a:ext uri="{FF2B5EF4-FFF2-40B4-BE49-F238E27FC236}">
                <a16:creationId xmlns:a16="http://schemas.microsoft.com/office/drawing/2014/main" id="{6CF77040-D45E-A8E3-A34E-800604587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8FC801-E6BE-47F2-9E93-45F4F642F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693" y="1768475"/>
            <a:ext cx="4951420" cy="4603750"/>
          </a:xfrm>
        </p:spPr>
        <p:txBody>
          <a:bodyPr/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Změny v LA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U studijních pobytů do 5 týdnů od začátku semestru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U praktických pobytů zásadní změny v    náplni stáže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cs-CZ" sz="2000" b="1" u="sng" dirty="0">
                <a:solidFill>
                  <a:schemeClr val="tx1"/>
                </a:solidFill>
              </a:rPr>
              <a:t>Přerušení (částečné) pobytu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- Musí být evidované a vede k navrácení                    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poměrné části stipendia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8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/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EDDE2663-B674-4611-8818-34C26854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112" y="1768475"/>
            <a:ext cx="4464744" cy="5035550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 </a:t>
            </a:r>
            <a:r>
              <a:rPr lang="cs-CZ" sz="2000" b="1" u="sng" dirty="0">
                <a:solidFill>
                  <a:schemeClr val="tx1"/>
                </a:solidFill>
              </a:rPr>
              <a:t>Prodloužení pobytu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Žádost písemně do 30 dnů před ukončením pobytu – musí navazovat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u="sng" dirty="0">
                <a:solidFill>
                  <a:schemeClr val="tx1"/>
                </a:solidFill>
              </a:rPr>
              <a:t>Zkrácení pobytu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- Informovat VVZ!</a:t>
            </a:r>
          </a:p>
          <a:p>
            <a:pPr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Možné ze závažných důvodů,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tzv. vyšší moc (vážné rodinné důvody,       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  zdravotní problémy,…) 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235183"/>
              </a:solidFill>
            </a:endParaRP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D290C8B8-3A52-A88D-F6AA-7C6668FE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258888"/>
            <a:ext cx="8713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BĚHEM VÝJEZDU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8438" name="Line 8">
            <a:extLst>
              <a:ext uri="{FF2B5EF4-FFF2-40B4-BE49-F238E27FC236}">
                <a16:creationId xmlns:a16="http://schemas.microsoft.com/office/drawing/2014/main" id="{1551D855-5D6C-A3E5-A10B-4CAAE0D2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6A5626B1-2F20-F180-AC02-B5FFAD9A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209113F-47EF-2048-9182-67E5B6AC2DBA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15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TextovéPole 1">
            <a:extLst>
              <a:ext uri="{FF2B5EF4-FFF2-40B4-BE49-F238E27FC236}">
                <a16:creationId xmlns:a16="http://schemas.microsoft.com/office/drawing/2014/main" id="{95B3C433-D730-10C4-D56C-91458813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9245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b="1"/>
              <a:t>VŽDY JE NUTNÉ O VŠEM INFORMOVAT ERASMUS+ KOORDINÁTORA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66FE77-292D-4D89-A3E0-3F75BAE1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>
            <a:extLst>
              <a:ext uri="{FF2B5EF4-FFF2-40B4-BE49-F238E27FC236}">
                <a16:creationId xmlns:a16="http://schemas.microsoft.com/office/drawing/2014/main" id="{D92C76C4-0BA1-A432-FF2E-142ABFA54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C0E31-68F2-493E-AC3E-B93F49DB4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3" y="1735138"/>
            <a:ext cx="4824412" cy="4603750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u="sng" dirty="0">
                <a:solidFill>
                  <a:srgbClr val="FF0000"/>
                </a:solidFill>
              </a:rPr>
              <a:t>Schůzka na VVZ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Do 10 dnů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SMS: originál </a:t>
            </a:r>
            <a:r>
              <a:rPr lang="cs-CZ" sz="2000" dirty="0" err="1"/>
              <a:t>CoS</a:t>
            </a:r>
            <a:r>
              <a:rPr lang="cs-CZ" sz="2000" dirty="0"/>
              <a:t>, </a:t>
            </a:r>
            <a:r>
              <a:rPr lang="cs-CZ" sz="2000" dirty="0" err="1"/>
              <a:t>ToR</a:t>
            </a:r>
            <a:endParaRPr lang="cs-CZ" sz="2000" dirty="0"/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SMP: originál Learning </a:t>
            </a:r>
            <a:r>
              <a:rPr lang="cs-CZ" sz="2000" dirty="0" err="1"/>
              <a:t>Agreement</a:t>
            </a:r>
            <a:r>
              <a:rPr lang="cs-CZ" sz="2000" dirty="0"/>
              <a:t> - </a:t>
            </a:r>
            <a:r>
              <a:rPr lang="cs-CZ" sz="2000" dirty="0" err="1"/>
              <a:t>After</a:t>
            </a:r>
            <a:r>
              <a:rPr lang="cs-CZ" sz="2000" dirty="0"/>
              <a:t> mobility part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endParaRPr 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Závěrečná zpráva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 err="1"/>
              <a:t>Beneficiary</a:t>
            </a:r>
            <a:r>
              <a:rPr lang="cs-CZ" sz="2000" dirty="0"/>
              <a:t> Module (BM) - systém pro evidenci účastníků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Automatický email účastníkovi mobility,  vyplní </a:t>
            </a:r>
            <a:r>
              <a:rPr lang="cs-CZ" sz="2000" dirty="0" err="1"/>
              <a:t>Survey</a:t>
            </a:r>
            <a:r>
              <a:rPr lang="cs-CZ" sz="2000" dirty="0"/>
              <a:t> Report (zprávu)</a:t>
            </a:r>
          </a:p>
        </p:txBody>
      </p:sp>
      <p:sp>
        <p:nvSpPr>
          <p:cNvPr id="19460" name="Text Box 9">
            <a:extLst>
              <a:ext uri="{FF2B5EF4-FFF2-40B4-BE49-F238E27FC236}">
                <a16:creationId xmlns:a16="http://schemas.microsoft.com/office/drawing/2014/main" id="{2B046436-1DC7-C8FA-F1F6-7074D186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187450"/>
            <a:ext cx="87137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PO NÁVRATU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461" name="Line 8">
            <a:extLst>
              <a:ext uri="{FF2B5EF4-FFF2-40B4-BE49-F238E27FC236}">
                <a16:creationId xmlns:a16="http://schemas.microsoft.com/office/drawing/2014/main" id="{6F8ABB5D-6610-7FC8-3699-B480CB56E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AB1A70FE-F37A-F83D-FE7D-0F8ABD431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8206C8A-C539-8740-A870-4D0A677B562E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16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BF2912-1BED-4122-9AE1-5E1FAA62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4CEB6A6-766C-4ACF-8B52-7E1743E3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48" y="2231808"/>
            <a:ext cx="3334215" cy="3096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>
            <a:extLst>
              <a:ext uri="{FF2B5EF4-FFF2-40B4-BE49-F238E27FC236}">
                <a16:creationId xmlns:a16="http://schemas.microsoft.com/office/drawing/2014/main" id="{D9E3E217-B8FE-F6F6-77F1-43D972715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B6933F53-9537-4EDF-8926-09B9E06AC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8713787" cy="1866900"/>
          </a:xfrm>
        </p:spPr>
        <p:txBody>
          <a:bodyPr>
            <a:normAutofit fontScale="62500" lnSpcReduction="20000"/>
          </a:bodyPr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Dům zahraniční spolupráce (DZS)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www.dzs.cz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900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www.naerasmusplus.cz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</p:txBody>
      </p:sp>
      <p:sp>
        <p:nvSpPr>
          <p:cNvPr id="18436" name="Zástupný symbol pro obsah 13">
            <a:extLst>
              <a:ext uri="{FF2B5EF4-FFF2-40B4-BE49-F238E27FC236}">
                <a16:creationId xmlns:a16="http://schemas.microsoft.com/office/drawing/2014/main" id="{9CD973FF-2FC7-4106-B1AB-58F5F76F196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157347" y="1755775"/>
            <a:ext cx="4248150" cy="2082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indent="0" eaLnBrk="1" hangingPunct="1">
              <a:defRPr/>
            </a:pPr>
            <a:endParaRPr lang="cs-CZ" altLang="cs-CZ" sz="2000" b="1" dirty="0">
              <a:solidFill>
                <a:srgbClr val="235183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Zahraniční oddělení VETUNI Brno (VVZ)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sz="600" b="1" dirty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r>
              <a:rPr lang="cs-CZ" altLang="cs-CZ" sz="2900" dirty="0">
                <a:solidFill>
                  <a:schemeClr val="tx1"/>
                </a:solidFill>
              </a:rPr>
              <a:t>https://www.vfu.cz/cz/sekretariat-prorektora-pro-vedu-vyzkum-a-zahranicni-vztahy</a:t>
            </a:r>
            <a:endParaRPr lang="cs-CZ" altLang="cs-CZ" sz="2900" b="1" dirty="0">
              <a:solidFill>
                <a:schemeClr val="tx1"/>
              </a:solidFill>
            </a:endParaRPr>
          </a:p>
          <a:p>
            <a:pPr marL="0" indent="0" eaLnBrk="1" hangingPunct="1"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D56B6CD8-F838-62E8-7F38-EB067E44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258888"/>
            <a:ext cx="87137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ODKAZY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0486" name="Line 8">
            <a:extLst>
              <a:ext uri="{FF2B5EF4-FFF2-40B4-BE49-F238E27FC236}">
                <a16:creationId xmlns:a16="http://schemas.microsoft.com/office/drawing/2014/main" id="{6BB25595-ECE6-C2E6-BF5C-4B8754CC8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5ED2F7BB-AB9D-90D6-7652-9287B2D8D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1D8D613-8028-C447-B0A5-A85CF300E6DB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17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C2B05AB-0C5C-4756-B90A-FC19DC2D2C00}"/>
              </a:ext>
            </a:extLst>
          </p:cNvPr>
          <p:cNvSpPr txBox="1"/>
          <p:nvPr/>
        </p:nvSpPr>
        <p:spPr>
          <a:xfrm>
            <a:off x="5129311" y="3446463"/>
            <a:ext cx="5832475" cy="563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55650" eaLnBrk="1" hangingPunct="1">
              <a:lnSpc>
                <a:spcPct val="7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latin typeface="+mn-lt"/>
              </a:rPr>
              <a:t>https://www.vfu.cz/cz/erasmus-pro-vyjizdejici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459296-322B-4A77-A46D-E640AEE9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CED8E99-6FED-4C47-A6A4-B0D17FFF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88" y="3884612"/>
            <a:ext cx="3429479" cy="33723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>
            <a:extLst>
              <a:ext uri="{FF2B5EF4-FFF2-40B4-BE49-F238E27FC236}">
                <a16:creationId xmlns:a16="http://schemas.microsoft.com/office/drawing/2014/main" id="{5F286440-70B3-9210-4B95-3DD7E3C9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1663"/>
            <a:ext cx="9069388" cy="461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PROGRAM CEEPUS</a:t>
            </a:r>
            <a:endParaRPr lang="en-GB" altLang="cs-CZ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62" name="Zástupný symbol pro obsah 2">
            <a:extLst>
              <a:ext uri="{FF2B5EF4-FFF2-40B4-BE49-F238E27FC236}">
                <a16:creationId xmlns:a16="http://schemas.microsoft.com/office/drawing/2014/main" id="{6483E26B-0166-4FC5-9618-FA6B8E96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258888"/>
            <a:ext cx="9290050" cy="5113337"/>
          </a:xfrm>
        </p:spPr>
        <p:txBody>
          <a:bodyPr>
            <a:normAutofit/>
          </a:bodyPr>
          <a:lstStyle/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b="1" dirty="0" err="1"/>
              <a:t>Central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European</a:t>
            </a:r>
            <a:r>
              <a:rPr lang="cs-CZ" altLang="cs-CZ" sz="2000" b="1" dirty="0"/>
              <a:t> Exchange </a:t>
            </a:r>
            <a:r>
              <a:rPr lang="cs-CZ" altLang="cs-CZ" sz="2000" b="1" dirty="0" err="1"/>
              <a:t>Programme</a:t>
            </a:r>
            <a:r>
              <a:rPr lang="cs-CZ" altLang="cs-CZ" sz="2000" b="1" dirty="0"/>
              <a:t> for University </a:t>
            </a:r>
            <a:r>
              <a:rPr lang="cs-CZ" altLang="cs-CZ" sz="2000" b="1" dirty="0" err="1"/>
              <a:t>Studies</a:t>
            </a:r>
            <a:endParaRPr lang="cs-CZ" altLang="cs-CZ" sz="2000" b="1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8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Středoevropský výměnný univerzitní program zaměřený na regionální spolupráci univerzit v rámci sítí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8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VETUNI je zapojena v síti </a:t>
            </a:r>
            <a:r>
              <a:rPr lang="cs-CZ" altLang="cs-CZ" sz="2000" b="1" dirty="0" err="1"/>
              <a:t>VetNest</a:t>
            </a:r>
            <a:endParaRPr lang="cs-CZ" altLang="cs-CZ" sz="2000" b="1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800" b="1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Přihlášky podávají studenti </a:t>
            </a:r>
            <a:r>
              <a:rPr lang="cs-CZ" altLang="cs-CZ" sz="2000" b="1" dirty="0"/>
              <a:t>online</a:t>
            </a:r>
            <a:r>
              <a:rPr lang="cs-CZ" altLang="cs-CZ" sz="2000" dirty="0"/>
              <a:t> prostřednictvím </a:t>
            </a:r>
            <a:r>
              <a:rPr lang="cs-CZ" altLang="cs-CZ" sz="2400" u="sng" dirty="0"/>
              <a:t>www.ceepus.info </a:t>
            </a:r>
            <a:r>
              <a:rPr lang="cs-CZ" altLang="cs-CZ" sz="2000" dirty="0"/>
              <a:t>jeden semestr dopředu 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8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Různé délky pobytů – semestrální 3-10 měsíců</a:t>
            </a:r>
            <a:r>
              <a:rPr lang="cs-CZ" altLang="cs-CZ" sz="900" dirty="0"/>
              <a:t>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dirty="0"/>
              <a:t>		               – nejkratší doba stáže: 21 dní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dirty="0"/>
              <a:t>		               – exkurze, letní školy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800" dirty="0"/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Výška stipendia podle země pobytu; stipendium vyplácí hostitelská univerzita</a:t>
            </a:r>
          </a:p>
        </p:txBody>
      </p:sp>
      <p:sp>
        <p:nvSpPr>
          <p:cNvPr id="26628" name="Line 8">
            <a:extLst>
              <a:ext uri="{FF2B5EF4-FFF2-40B4-BE49-F238E27FC236}">
                <a16:creationId xmlns:a16="http://schemas.microsoft.com/office/drawing/2014/main" id="{DB4F6843-9361-288A-BA52-F50972302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BA312B76-3919-9458-30A0-5A0340C46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682D068-E577-9047-9FDF-0F5317C0BFB0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18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756E6D90-9524-A2E3-4702-72996130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6596063"/>
            <a:ext cx="48974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 dirty="0">
                <a:latin typeface="Calibri" panose="020F0502020204030204" pitchFamily="34" charset="0"/>
                <a:ea typeface="SimSun" panose="02010600030101010101" pitchFamily="2" charset="-122"/>
              </a:rPr>
              <a:t>www.ceepus.info</a:t>
            </a:r>
            <a:endParaRPr lang="en-GB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E879C4-10B8-4A9D-A364-D2E111B7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48933CB-F324-4611-96DB-606CED29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00" y="6009060"/>
            <a:ext cx="1194657" cy="10152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">
            <a:extLst>
              <a:ext uri="{FF2B5EF4-FFF2-40B4-BE49-F238E27FC236}">
                <a16:creationId xmlns:a16="http://schemas.microsoft.com/office/drawing/2014/main" id="{49D7389E-9F1A-4DDF-8D83-B5BA1BAA7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1663"/>
            <a:ext cx="9069388" cy="461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CEEPUS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5B252E5-0FC5-4943-B9A9-D1630B550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044575"/>
            <a:ext cx="9361610" cy="5831606"/>
          </a:xfrm>
        </p:spPr>
        <p:txBody>
          <a:bodyPr>
            <a:normAutofit fontScale="92500" lnSpcReduction="10000"/>
          </a:bodyPr>
          <a:lstStyle/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VFU BRNO – v síti VETNEST – 16 zemí</a:t>
            </a: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1700" dirty="0">
                <a:solidFill>
                  <a:schemeClr val="tx1"/>
                </a:solidFill>
              </a:rPr>
              <a:t>Např.: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 err="1"/>
              <a:t>Szent</a:t>
            </a:r>
            <a:r>
              <a:rPr lang="cs-CZ" altLang="cs-CZ" sz="1900" dirty="0"/>
              <a:t> István University, </a:t>
            </a:r>
            <a:r>
              <a:rPr lang="cs-CZ" altLang="cs-CZ" sz="1900" dirty="0" err="1"/>
              <a:t>Faculty</a:t>
            </a:r>
            <a:r>
              <a:rPr lang="cs-CZ" altLang="cs-CZ" sz="1900" dirty="0"/>
              <a:t>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Science, </a:t>
            </a:r>
            <a:r>
              <a:rPr lang="cs-CZ" altLang="cs-CZ" sz="1900" dirty="0" err="1"/>
              <a:t>Budapest</a:t>
            </a:r>
            <a:r>
              <a:rPr lang="cs-CZ" altLang="cs-CZ" sz="1900" dirty="0"/>
              <a:t>, </a:t>
            </a:r>
            <a:r>
              <a:rPr lang="cs-CZ" altLang="cs-CZ" sz="1900" b="1" dirty="0"/>
              <a:t>Maďarsko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/>
              <a:t>University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Medicine</a:t>
            </a:r>
            <a:r>
              <a:rPr lang="cs-CZ" altLang="cs-CZ" sz="1900" dirty="0"/>
              <a:t> and </a:t>
            </a:r>
            <a:r>
              <a:rPr lang="cs-CZ" altLang="cs-CZ" sz="1900" dirty="0" err="1"/>
              <a:t>Pharmacy</a:t>
            </a:r>
            <a:r>
              <a:rPr lang="cs-CZ" altLang="cs-CZ" sz="1900" dirty="0"/>
              <a:t> in Košice, </a:t>
            </a:r>
            <a:r>
              <a:rPr lang="cs-CZ" altLang="cs-CZ" sz="1900" b="1" dirty="0"/>
              <a:t>Slovensko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/>
              <a:t>University of </a:t>
            </a:r>
            <a:r>
              <a:rPr lang="cs-CZ" altLang="cs-CZ" sz="1900" dirty="0" err="1"/>
              <a:t>Ljubljana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Faculty</a:t>
            </a:r>
            <a:r>
              <a:rPr lang="cs-CZ" altLang="cs-CZ" sz="1900" dirty="0"/>
              <a:t>, </a:t>
            </a:r>
            <a:r>
              <a:rPr lang="cs-CZ" altLang="cs-CZ" sz="1900" b="1" dirty="0"/>
              <a:t>Slovinsko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 err="1"/>
              <a:t>Wroclaw</a:t>
            </a:r>
            <a:r>
              <a:rPr lang="cs-CZ" altLang="cs-CZ" sz="1900" dirty="0"/>
              <a:t> University of </a:t>
            </a:r>
            <a:r>
              <a:rPr lang="cs-CZ" altLang="cs-CZ" sz="1900" dirty="0" err="1"/>
              <a:t>Environmental</a:t>
            </a:r>
            <a:r>
              <a:rPr lang="cs-CZ" altLang="cs-CZ" sz="1900" dirty="0"/>
              <a:t> and </a:t>
            </a:r>
            <a:r>
              <a:rPr lang="cs-CZ" altLang="cs-CZ" sz="1900" dirty="0" err="1"/>
              <a:t>Life</a:t>
            </a:r>
            <a:r>
              <a:rPr lang="cs-CZ" altLang="cs-CZ" sz="1900" dirty="0"/>
              <a:t> </a:t>
            </a:r>
            <a:r>
              <a:rPr lang="cs-CZ" altLang="cs-CZ" sz="1900" dirty="0" err="1"/>
              <a:t>Sciences</a:t>
            </a:r>
            <a:r>
              <a:rPr lang="cs-CZ" altLang="cs-CZ" sz="1900" dirty="0"/>
              <a:t>, </a:t>
            </a:r>
            <a:r>
              <a:rPr lang="cs-CZ" altLang="cs-CZ" sz="1900" b="1" dirty="0"/>
              <a:t>Polsko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/>
              <a:t>University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Medicine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Vienna</a:t>
            </a:r>
            <a:r>
              <a:rPr lang="cs-CZ" altLang="cs-CZ" sz="1900" dirty="0"/>
              <a:t>, </a:t>
            </a:r>
            <a:r>
              <a:rPr lang="cs-CZ" altLang="cs-CZ" sz="1900" b="1" dirty="0"/>
              <a:t>Rakousko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/>
              <a:t>University of Zagreb, </a:t>
            </a:r>
            <a:r>
              <a:rPr lang="cs-CZ" altLang="cs-CZ" sz="1900" dirty="0" err="1"/>
              <a:t>Faculty</a:t>
            </a:r>
            <a:r>
              <a:rPr lang="cs-CZ" altLang="cs-CZ" sz="1900" dirty="0"/>
              <a:t>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Medicine</a:t>
            </a:r>
            <a:r>
              <a:rPr lang="cs-CZ" altLang="cs-CZ" sz="1900" dirty="0"/>
              <a:t>, </a:t>
            </a:r>
            <a:r>
              <a:rPr lang="cs-CZ" altLang="cs-CZ" sz="1900" b="1" dirty="0"/>
              <a:t>Chorvatsko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en-GB" altLang="cs-CZ" sz="1900" dirty="0"/>
              <a:t>University of Sarajevo</a:t>
            </a:r>
            <a:r>
              <a:rPr lang="cs-CZ" altLang="cs-CZ" sz="1900" dirty="0"/>
              <a:t>, </a:t>
            </a:r>
            <a:r>
              <a:rPr lang="en-GB" altLang="cs-CZ" sz="1900" dirty="0"/>
              <a:t>Veterinary Faculty, </a:t>
            </a:r>
            <a:r>
              <a:rPr lang="cs-CZ" altLang="cs-CZ" sz="1900" b="1" dirty="0"/>
              <a:t>Bosna a</a:t>
            </a:r>
            <a:r>
              <a:rPr lang="en-GB" altLang="cs-CZ" sz="1900" b="1" dirty="0"/>
              <a:t> Her</a:t>
            </a:r>
            <a:r>
              <a:rPr lang="cs-CZ" altLang="cs-CZ" sz="1900" b="1" dirty="0"/>
              <a:t>c</a:t>
            </a:r>
            <a:r>
              <a:rPr lang="en-GB" altLang="cs-CZ" sz="1900" b="1" dirty="0" err="1"/>
              <a:t>egovina</a:t>
            </a:r>
            <a:endParaRPr lang="cs-CZ" altLang="cs-CZ" sz="1900" b="1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en-GB" altLang="cs-CZ" sz="1900" dirty="0"/>
              <a:t>Ss. Cyril and Methodius University in Skopje,</a:t>
            </a:r>
            <a:r>
              <a:rPr lang="cs-CZ" altLang="cs-CZ" sz="1900" dirty="0"/>
              <a:t> </a:t>
            </a:r>
            <a:r>
              <a:rPr lang="en-GB" altLang="cs-CZ" sz="1900" dirty="0"/>
              <a:t>Faculty of Veterinary Medicine</a:t>
            </a:r>
            <a:r>
              <a:rPr lang="cs-CZ" altLang="cs-CZ" sz="1900" dirty="0"/>
              <a:t>, </a:t>
            </a:r>
            <a:r>
              <a:rPr lang="cs-CZ" altLang="cs-CZ" sz="1900" b="1" dirty="0"/>
              <a:t>Makedonie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 err="1"/>
              <a:t>Agricultural</a:t>
            </a:r>
            <a:r>
              <a:rPr lang="cs-CZ" altLang="cs-CZ" sz="1900" dirty="0"/>
              <a:t> University of Tirana, </a:t>
            </a:r>
            <a:r>
              <a:rPr lang="cs-CZ" altLang="cs-CZ" sz="1900" dirty="0" err="1"/>
              <a:t>Faculty</a:t>
            </a:r>
            <a:r>
              <a:rPr lang="cs-CZ" altLang="cs-CZ" sz="1900" dirty="0"/>
              <a:t>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Medicine</a:t>
            </a:r>
            <a:r>
              <a:rPr lang="cs-CZ" altLang="cs-CZ" sz="1900" dirty="0"/>
              <a:t>, </a:t>
            </a:r>
            <a:r>
              <a:rPr lang="cs-CZ" altLang="cs-CZ" sz="1900" b="1" dirty="0"/>
              <a:t>Albánie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1900" dirty="0"/>
              <a:t>University of </a:t>
            </a:r>
            <a:r>
              <a:rPr lang="cs-CZ" altLang="cs-CZ" sz="1900" dirty="0" err="1"/>
              <a:t>Belgrade</a:t>
            </a:r>
            <a:r>
              <a:rPr lang="cs-CZ" altLang="cs-CZ" sz="1900" dirty="0"/>
              <a:t>, </a:t>
            </a:r>
            <a:r>
              <a:rPr lang="cs-CZ" altLang="cs-CZ" sz="1900" dirty="0" err="1"/>
              <a:t>Faculty</a:t>
            </a:r>
            <a:r>
              <a:rPr lang="cs-CZ" altLang="cs-CZ" sz="1900" dirty="0"/>
              <a:t> of </a:t>
            </a:r>
            <a:r>
              <a:rPr lang="cs-CZ" altLang="cs-CZ" sz="1900" dirty="0" err="1"/>
              <a:t>Veterinary</a:t>
            </a:r>
            <a:r>
              <a:rPr lang="cs-CZ" altLang="cs-CZ" sz="1900" dirty="0"/>
              <a:t> </a:t>
            </a:r>
            <a:r>
              <a:rPr lang="cs-CZ" altLang="cs-CZ" sz="1900" dirty="0" err="1"/>
              <a:t>Medicine</a:t>
            </a:r>
            <a:r>
              <a:rPr lang="cs-CZ" altLang="cs-CZ" sz="1900" dirty="0"/>
              <a:t>, </a:t>
            </a:r>
            <a:r>
              <a:rPr lang="cs-CZ" altLang="cs-CZ" sz="1900" b="1" dirty="0"/>
              <a:t>Srbsko</a:t>
            </a: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27652" name="Line 8">
            <a:extLst>
              <a:ext uri="{FF2B5EF4-FFF2-40B4-BE49-F238E27FC236}">
                <a16:creationId xmlns:a16="http://schemas.microsoft.com/office/drawing/2014/main" id="{CF074CD9-F10A-A0A1-9F6A-704B974A7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409B01E9-7689-49EA-841D-6A7031DB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6BE4418-A1B6-524D-A192-F5A53DB2A5A3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19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29203A5-001F-4D16-AA67-164AD5B58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D805D73-503B-4AC4-8BA2-8B831026F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9" y="1403573"/>
            <a:ext cx="78200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>
            <a:extLst>
              <a:ext uri="{FF2B5EF4-FFF2-40B4-BE49-F238E27FC236}">
                <a16:creationId xmlns:a16="http://schemas.microsoft.com/office/drawing/2014/main" id="{41E76043-4873-F12B-0DF4-85D41725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5455F99-3A13-3547-A29A-693B8665CA2A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Line 8">
            <a:extLst>
              <a:ext uri="{FF2B5EF4-FFF2-40B4-BE49-F238E27FC236}">
                <a16:creationId xmlns:a16="http://schemas.microsoft.com/office/drawing/2014/main" id="{D0304BCB-A02E-717C-2523-0730FBB81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9">
            <a:extLst>
              <a:ext uri="{FF2B5EF4-FFF2-40B4-BE49-F238E27FC236}">
                <a16:creationId xmlns:a16="http://schemas.microsoft.com/office/drawing/2014/main" id="{033C9CD4-E4DF-27FC-FB56-B31EEA1D8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431800"/>
            <a:ext cx="1041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dirty="0">
                <a:latin typeface="Calibri" panose="020F0502020204030204" pitchFamily="34" charset="0"/>
                <a:ea typeface="SimSun" panose="02010600030101010101" pitchFamily="2" charset="-122"/>
              </a:rPr>
              <a:t>Obsah</a:t>
            </a:r>
            <a:endParaRPr lang="en-GB" altLang="cs-CZ" sz="26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43884243-09C9-439E-9D48-B93D07F7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53" y="1779659"/>
            <a:ext cx="9144445" cy="32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marL="457200" indent="-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defRPr/>
            </a:pPr>
            <a:endParaRPr lang="cs-CZ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Erasmus+ </a:t>
            </a: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CEEPUS</a:t>
            </a: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IMA VETUNI</a:t>
            </a: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DSP mobility</a:t>
            </a:r>
          </a:p>
          <a:p>
            <a:pPr defTabSz="914400" eaLnBrk="1" hangingPunct="1">
              <a:lnSpc>
                <a:spcPct val="93000"/>
              </a:lnSpc>
              <a:buClr>
                <a:srgbClr val="235183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cs-CZ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159" name="Nadpis 1">
            <a:extLst>
              <a:ext uri="{FF2B5EF4-FFF2-40B4-BE49-F238E27FC236}">
                <a16:creationId xmlns:a16="http://schemas.microsoft.com/office/drawing/2014/main" id="{27D00DC1-4939-4AD1-A3DA-27A03501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72225"/>
            <a:ext cx="9069388" cy="1079500"/>
          </a:xfrm>
        </p:spPr>
        <p:txBody>
          <a:bodyPr/>
          <a:lstStyle/>
          <a:p>
            <a:pPr algn="ctr" defTabSz="755957" eaLnBrk="1" fontAlgn="auto" hangingPunct="1">
              <a:spcAft>
                <a:spcPts val="0"/>
              </a:spcAft>
              <a:defRPr/>
            </a:pPr>
            <a:r>
              <a:rPr lang="cs-CZ" altLang="cs-CZ" sz="1600" dirty="0">
                <a:hlinkClick r:id="rId3"/>
              </a:rPr>
              <a:t>www.dzs.cz</a:t>
            </a:r>
            <a:br>
              <a:rPr lang="cs-CZ" altLang="cs-CZ" sz="1600" dirty="0"/>
            </a:br>
            <a:r>
              <a:rPr lang="cs-CZ" altLang="cs-CZ" sz="1600" dirty="0">
                <a:hlinkClick r:id="rId4"/>
              </a:rPr>
              <a:t>www.naerasmusplus.cz</a:t>
            </a:r>
            <a:br>
              <a:rPr lang="cs-CZ" altLang="cs-CZ" sz="1600" dirty="0"/>
            </a:br>
            <a:r>
              <a:rPr lang="cs-CZ" altLang="cs-CZ" sz="1600" dirty="0">
                <a:hlinkClick r:id="rId5"/>
              </a:rPr>
              <a:t>www.ceepus.info</a:t>
            </a:r>
            <a:br>
              <a:rPr lang="cs-CZ" altLang="cs-CZ" sz="1100" dirty="0"/>
            </a:br>
            <a:endParaRPr lang="cs-CZ" altLang="cs-CZ" sz="1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581E5B-8209-43C9-AF8B-275A0FD57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67" y="158679"/>
            <a:ext cx="990738" cy="10097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39CE48-E9D2-4BBB-BCC6-029B1AD6C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44" y="1553124"/>
            <a:ext cx="5243884" cy="3466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>
            <a:extLst>
              <a:ext uri="{FF2B5EF4-FFF2-40B4-BE49-F238E27FC236}">
                <a16:creationId xmlns:a16="http://schemas.microsoft.com/office/drawing/2014/main" id="{8B4B71B1-3D8F-E35F-ACE9-E8491245F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38905"/>
            <a:ext cx="9072563" cy="45097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     PROGRAM CEEPUS</a:t>
            </a:r>
            <a:endParaRPr lang="en-GB" altLang="cs-CZ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Zástupný symbol pro text 1">
            <a:extLst>
              <a:ext uri="{FF2B5EF4-FFF2-40B4-BE49-F238E27FC236}">
                <a16:creationId xmlns:a16="http://schemas.microsoft.com/office/drawing/2014/main" id="{E66B4639-ECCB-4819-9A7E-39A28BC8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38" y="1619250"/>
            <a:ext cx="4452937" cy="417513"/>
          </a:xfrm>
        </p:spPr>
        <p:txBody>
          <a:bodyPr>
            <a:normAutofit fontScale="92500" lnSpcReduction="10000"/>
          </a:bodyPr>
          <a:lstStyle/>
          <a:p>
            <a:pPr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b="1" u="sng" dirty="0">
                <a:solidFill>
                  <a:schemeClr val="tx1"/>
                </a:solidFill>
              </a:rPr>
              <a:t>Komu je program určen?</a:t>
            </a:r>
          </a:p>
        </p:txBody>
      </p:sp>
      <p:sp>
        <p:nvSpPr>
          <p:cNvPr id="26628" name="Zástupný symbol pro obsah 2">
            <a:extLst>
              <a:ext uri="{FF2B5EF4-FFF2-40B4-BE49-F238E27FC236}">
                <a16:creationId xmlns:a16="http://schemas.microsoft.com/office/drawing/2014/main" id="{BFB99F3D-F726-4BCA-84EB-FECE62481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266950"/>
            <a:ext cx="4452937" cy="3975100"/>
          </a:xfrm>
        </p:spPr>
        <p:txBody>
          <a:bodyPr>
            <a:normAutofit fontScale="92500" lnSpcReduction="20000"/>
          </a:bodyPr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studenti (Bc., Mgr., Ph.D.)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900" b="1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b="1" dirty="0"/>
              <a:t>studentské semestrální pobyty: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dirty="0"/>
              <a:t>    3 – 10 měsíců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9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b="1" dirty="0"/>
              <a:t>studentské krátkodobé pobyty: </a:t>
            </a:r>
          </a:p>
          <a:p>
            <a:pPr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 1-2 měsíce - příprava </a:t>
            </a:r>
            <a:r>
              <a:rPr lang="cs-CZ" altLang="cs-CZ" sz="2000" dirty="0" err="1"/>
              <a:t>bc.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dipl</a:t>
            </a:r>
            <a:r>
              <a:rPr lang="cs-CZ" altLang="cs-CZ" sz="2000" dirty="0"/>
              <a:t>. nebo        dizertační práce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900" dirty="0"/>
          </a:p>
          <a:p>
            <a:pPr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dirty="0"/>
              <a:t>letní školy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dirty="0"/>
              <a:t> </a:t>
            </a:r>
            <a:endParaRPr lang="cs-CZ" altLang="cs-CZ" sz="9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odborné exkurze v rozmezí 3 – 5 dnů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2000" dirty="0"/>
              <a:t>Letní školy mohou být v délce 6-30 dnů</a:t>
            </a:r>
            <a:endParaRPr lang="cs-CZ" altLang="cs-CZ" sz="2000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/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chemeClr val="tx1"/>
              </a:solidFill>
            </a:endParaRP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26629" name="Zástupný symbol pro text 3">
            <a:extLst>
              <a:ext uri="{FF2B5EF4-FFF2-40B4-BE49-F238E27FC236}">
                <a16:creationId xmlns:a16="http://schemas.microsoft.com/office/drawing/2014/main" id="{5E2AD47E-7A3D-449F-B9D6-48F29C8C8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358775"/>
          </a:xfrm>
        </p:spPr>
        <p:txBody>
          <a:bodyPr>
            <a:normAutofit fontScale="92500" lnSpcReduction="10000"/>
          </a:bodyPr>
          <a:lstStyle/>
          <a:p>
            <a:pPr marL="188989" indent="-188989" algn="ctr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b="1" u="sng" dirty="0">
                <a:solidFill>
                  <a:schemeClr val="tx1"/>
                </a:solidFill>
              </a:rPr>
              <a:t>Termín pro podávání přihlášek</a:t>
            </a:r>
          </a:p>
        </p:txBody>
      </p:sp>
      <p:sp>
        <p:nvSpPr>
          <p:cNvPr id="26630" name="Zástupný symbol pro obsah 5">
            <a:extLst>
              <a:ext uri="{FF2B5EF4-FFF2-40B4-BE49-F238E27FC236}">
                <a16:creationId xmlns:a16="http://schemas.microsoft.com/office/drawing/2014/main" id="{54FD5E57-6CBB-46E3-817C-36DFCA7AB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6825" y="2266950"/>
            <a:ext cx="4456113" cy="1441450"/>
          </a:xfrm>
        </p:spPr>
        <p:txBody>
          <a:bodyPr>
            <a:normAutofit fontScale="92500" lnSpcReduction="20000"/>
          </a:bodyPr>
          <a:lstStyle/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646" b="1" dirty="0">
                <a:solidFill>
                  <a:srgbClr val="FF0000"/>
                </a:solidFill>
              </a:rPr>
              <a:t>Online na www.ceepus.info</a:t>
            </a: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646" b="1" dirty="0">
                <a:solidFill>
                  <a:schemeClr val="tx1"/>
                </a:solidFill>
              </a:rPr>
              <a:t>Na ZS: 15. červen</a:t>
            </a:r>
          </a:p>
          <a:p>
            <a:pPr marL="0" indent="0" algn="ctr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646" b="1" dirty="0">
                <a:solidFill>
                  <a:schemeClr val="tx1"/>
                </a:solidFill>
              </a:rPr>
              <a:t>Na LS: 31. říjen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646" dirty="0"/>
          </a:p>
        </p:txBody>
      </p:sp>
      <p:sp>
        <p:nvSpPr>
          <p:cNvPr id="28679" name="Line 8">
            <a:extLst>
              <a:ext uri="{FF2B5EF4-FFF2-40B4-BE49-F238E27FC236}">
                <a16:creationId xmlns:a16="http://schemas.microsoft.com/office/drawing/2014/main" id="{3FB90684-4D6C-DB11-ED89-5B03D5B30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DCB78BC5-11C5-206E-D2D0-A69D25CE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D1CF41C-E007-6A45-A43E-E8F03AFF6BA8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4E092EE9-2209-9A17-2FAB-F70074F3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6602413"/>
            <a:ext cx="43195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hlinkClick r:id="rId2"/>
              </a:rPr>
              <a:t>www.ceepus.info</a:t>
            </a:r>
            <a:r>
              <a:rPr lang="cs-CZ" altLang="cs-CZ" sz="2600" b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</a:t>
            </a:r>
            <a:r>
              <a:rPr lang="cs-CZ" altLang="cs-CZ" sz="2600" b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itchFamily="2" charset="2"/>
              </a:rPr>
              <a:t></a:t>
            </a:r>
            <a:endParaRPr lang="en-GB" altLang="cs-CZ" sz="2600" b="1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8683" name="Zástupný symbol pro text 3">
            <a:extLst>
              <a:ext uri="{FF2B5EF4-FFF2-40B4-BE49-F238E27FC236}">
                <a16:creationId xmlns:a16="http://schemas.microsoft.com/office/drawing/2014/main" id="{A25121B5-8480-67B2-344C-E9B16B28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284663"/>
            <a:ext cx="46434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 anchor="b"/>
          <a:lstStyle>
            <a:lvl1pPr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66738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44563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22388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700213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1574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6146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0718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5290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 b="1" dirty="0"/>
              <a:t>Termín pro podávání přihlášek mimo vlastní síť FREEMOVERS</a:t>
            </a:r>
          </a:p>
        </p:txBody>
      </p:sp>
      <p:sp>
        <p:nvSpPr>
          <p:cNvPr id="28684" name="Zástupný symbol pro obsah 5">
            <a:extLst>
              <a:ext uri="{FF2B5EF4-FFF2-40B4-BE49-F238E27FC236}">
                <a16:creationId xmlns:a16="http://schemas.microsoft.com/office/drawing/2014/main" id="{DF673F4F-FBF3-01DA-60DC-F2E1AE27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5002213"/>
            <a:ext cx="424973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cs-CZ" altLang="cs-CZ" sz="1600" b="1" dirty="0"/>
              <a:t>Online na www.ceepus.info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cs-CZ" altLang="cs-CZ" sz="1600" b="1" dirty="0"/>
              <a:t>Pouze na LS: 30. listopad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cs-CZ" altLang="cs-CZ" sz="1600" b="1" dirty="0"/>
              <a:t> přiložit 2x </a:t>
            </a:r>
            <a:r>
              <a:rPr lang="cs-CZ" altLang="cs-CZ" sz="1600" b="1" dirty="0" err="1"/>
              <a:t>Letter</a:t>
            </a:r>
            <a:r>
              <a:rPr lang="cs-CZ" altLang="cs-CZ" sz="1600" b="1" dirty="0"/>
              <a:t> of </a:t>
            </a:r>
            <a:r>
              <a:rPr lang="cs-CZ" altLang="cs-CZ" sz="1600" b="1" dirty="0" err="1"/>
              <a:t>Recomendation</a:t>
            </a:r>
            <a:r>
              <a:rPr lang="cs-CZ" altLang="cs-CZ" sz="1600" b="1" dirty="0"/>
              <a:t> a </a:t>
            </a:r>
            <a:r>
              <a:rPr lang="cs-CZ" altLang="cs-CZ" sz="1600" b="1" dirty="0" err="1"/>
              <a:t>Letter</a:t>
            </a:r>
            <a:r>
              <a:rPr lang="cs-CZ" altLang="cs-CZ" sz="1600" b="1" dirty="0"/>
              <a:t> of </a:t>
            </a:r>
            <a:r>
              <a:rPr lang="cs-CZ" altLang="cs-CZ" sz="1600" b="1" dirty="0" err="1"/>
              <a:t>Acceptance</a:t>
            </a:r>
            <a:endParaRPr lang="cs-CZ" altLang="cs-CZ" sz="1600" b="1" dirty="0"/>
          </a:p>
          <a:p>
            <a:pPr algn="ctr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9278CD-2C2C-4B5E-A136-581BD2B6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" y="33197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>
            <a:extLst>
              <a:ext uri="{FF2B5EF4-FFF2-40B4-BE49-F238E27FC236}">
                <a16:creationId xmlns:a16="http://schemas.microsoft.com/office/drawing/2014/main" id="{22205BD0-BAAC-1323-AEF4-835C55BFE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0075"/>
            <a:ext cx="9069388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CEEPUS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22B3D9-C1F9-49EC-8206-9625054AA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3" y="1735138"/>
            <a:ext cx="4824412" cy="4603750"/>
          </a:xfrm>
        </p:spPr>
        <p:txBody>
          <a:bodyPr/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Vytvoření přihlášky </a:t>
            </a:r>
          </a:p>
          <a:p>
            <a:pPr marL="188989" indent="-188989" defTabSz="755957" eaLnBrk="1" fontAlgn="auto" hangingPunct="1"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solidFill>
                  <a:schemeClr val="tx1"/>
                </a:solidFill>
              </a:rPr>
              <a:t>Na www.ceepus.info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8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Potvrzení přihlášky v ČR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Vysílající instituce (doc. </a:t>
            </a:r>
            <a:r>
              <a:rPr lang="cs-CZ" sz="2000" dirty="0" err="1"/>
              <a:t>Škorič</a:t>
            </a:r>
            <a:r>
              <a:rPr lang="cs-CZ" sz="2000" dirty="0"/>
              <a:t>)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Národní kancelář (DZS Praha)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endParaRPr lang="cs-CZ" sz="800" dirty="0"/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Potvrzení přihlášky v přijímající zemi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Přijímající instituce 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Národní kancelář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/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B8E39831-AE54-4E6B-9144-0F6C85C9B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2113" y="1768475"/>
            <a:ext cx="4100512" cy="4987925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Potvrzení mobility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NK udělí </a:t>
            </a:r>
            <a:r>
              <a:rPr lang="cs-CZ" sz="2000" dirty="0" err="1"/>
              <a:t>Letter</a:t>
            </a:r>
            <a:r>
              <a:rPr lang="cs-CZ" sz="2000" dirty="0"/>
              <a:t> of </a:t>
            </a:r>
            <a:r>
              <a:rPr lang="cs-CZ" sz="2000" dirty="0" err="1"/>
              <a:t>Award</a:t>
            </a:r>
            <a:r>
              <a:rPr lang="cs-CZ" sz="2000" dirty="0"/>
              <a:t> 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Student potvrdí mobilitu </a:t>
            </a:r>
            <a:br>
              <a:rPr lang="cs-CZ" sz="2000" dirty="0"/>
            </a:br>
            <a:endParaRPr 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Příprava mobility</a:t>
            </a:r>
          </a:p>
          <a:p>
            <a:pPr marL="188989" indent="-188989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/>
              <a:t>Koordinátor na přijímající univerzitě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235183"/>
              </a:solidFill>
            </a:endParaRPr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BFB8B449-2C35-0BFC-1355-E86B0FD0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187450"/>
            <a:ext cx="8713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PODÁNÍ PŘIHLÁŠKY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2010A70C-AF25-3770-E84F-E75E4963E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229630D6-FBE7-3102-379F-BD4B7D7E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3EA88C3-0B99-1742-94F9-8ED3F2A0E68F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705" name="TextovéPole 4">
            <a:extLst>
              <a:ext uri="{FF2B5EF4-FFF2-40B4-BE49-F238E27FC236}">
                <a16:creationId xmlns:a16="http://schemas.microsoft.com/office/drawing/2014/main" id="{C8009155-7229-5F4E-79E6-CC03F618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6083300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cs-CZ" altLang="cs-CZ" sz="3200" b="1"/>
              <a:t>skoricm@vfu.cz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0D5E832-3942-477E-A1D6-F76FF2BC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>
            <a:extLst>
              <a:ext uri="{FF2B5EF4-FFF2-40B4-BE49-F238E27FC236}">
                <a16:creationId xmlns:a16="http://schemas.microsoft.com/office/drawing/2014/main" id="{497E2224-C000-8016-3D7F-14395AF9E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0075"/>
            <a:ext cx="9069388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>
                <a:solidFill>
                  <a:schemeClr val="tx1"/>
                </a:solidFill>
                <a:latin typeface="Calibri" panose="020F0502020204030204" pitchFamily="34" charset="0"/>
              </a:rPr>
              <a:t>PROGRAM CEEPUS</a:t>
            </a:r>
            <a:endParaRPr lang="en-GB" altLang="cs-CZ" sz="26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3EE4394-D731-4775-85C5-27E6A527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3" y="1735138"/>
            <a:ext cx="4824412" cy="4603750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altLang="cs-CZ" sz="2000" b="1" u="sng" dirty="0">
                <a:solidFill>
                  <a:schemeClr val="tx1"/>
                </a:solidFill>
              </a:rPr>
              <a:t> Mobility Report a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Letter</a:t>
            </a:r>
            <a:r>
              <a:rPr lang="cs-CZ" altLang="cs-CZ" sz="2000" b="1" u="sng" dirty="0">
                <a:solidFill>
                  <a:schemeClr val="tx1"/>
                </a:solidFill>
              </a:rPr>
              <a:t> of </a:t>
            </a:r>
            <a:r>
              <a:rPr lang="cs-CZ" altLang="cs-CZ" sz="2000" b="1" u="sng" dirty="0" err="1">
                <a:solidFill>
                  <a:schemeClr val="tx1"/>
                </a:solidFill>
              </a:rPr>
              <a:t>Confirmation</a:t>
            </a:r>
            <a:endParaRPr lang="cs-CZ" altLang="cs-CZ" sz="2000" b="1" u="sng" dirty="0">
              <a:solidFill>
                <a:schemeClr val="tx1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Student vyplní na závěr výjezdu a předá k podpisu koordinátorovi na přijímající instituci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/>
              <a:t>Nahraje na web CEEPUS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r>
              <a:rPr lang="cs-CZ" sz="2000" b="1" u="sng" dirty="0">
                <a:solidFill>
                  <a:schemeClr val="tx1"/>
                </a:solidFill>
              </a:rPr>
              <a:t> Doklady cestovních výdajů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  - Hradí si zájemce </a:t>
            </a: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dirty="0"/>
          </a:p>
        </p:txBody>
      </p:sp>
      <p:sp>
        <p:nvSpPr>
          <p:cNvPr id="9" name="Zástupný symbol pro obsah 13">
            <a:extLst>
              <a:ext uri="{FF2B5EF4-FFF2-40B4-BE49-F238E27FC236}">
                <a16:creationId xmlns:a16="http://schemas.microsoft.com/office/drawing/2014/main" id="{AF5B868E-A8F4-4E23-B613-F15CD27C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1038" y="1651000"/>
            <a:ext cx="4100512" cy="4987925"/>
          </a:xfrm>
        </p:spPr>
        <p:txBody>
          <a:bodyPr/>
          <a:lstStyle/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235183"/>
              </a:solidFill>
            </a:endParaRPr>
          </a:p>
          <a:p>
            <a:pPr marL="0" indent="0" defTabSz="755957" eaLnBrk="1" fontAlgn="auto" hangingPunct="1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defRPr/>
            </a:pPr>
            <a:endParaRPr lang="cs-CZ" sz="2000" dirty="0">
              <a:solidFill>
                <a:srgbClr val="235183"/>
              </a:solidFill>
            </a:endParaRPr>
          </a:p>
        </p:txBody>
      </p:sp>
      <p:sp>
        <p:nvSpPr>
          <p:cNvPr id="30725" name="Text Box 9">
            <a:extLst>
              <a:ext uri="{FF2B5EF4-FFF2-40B4-BE49-F238E27FC236}">
                <a16:creationId xmlns:a16="http://schemas.microsoft.com/office/drawing/2014/main" id="{DF46127A-C93E-CFDF-35C0-BC7BB0C84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187450"/>
            <a:ext cx="8713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PO NÁVRATU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726" name="Line 8">
            <a:extLst>
              <a:ext uri="{FF2B5EF4-FFF2-40B4-BE49-F238E27FC236}">
                <a16:creationId xmlns:a16="http://schemas.microsoft.com/office/drawing/2014/main" id="{3E21216E-1037-846C-5DBC-91F809926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69400139-D9DB-CC2C-25F0-4897B343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386932A-1F00-A344-9300-ED5BBC13AB3F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22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5E310F-5E82-417F-AF89-933E7DD0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1B9F7-306B-51FF-DF49-04566F35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  IMA VETUNI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A60B7-0CEB-AA2E-A008-BEBAF56B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Rok 2024</a:t>
            </a:r>
          </a:p>
          <a:p>
            <a:r>
              <a:rPr lang="cs-CZ" dirty="0"/>
              <a:t> IMA a DSP MOBILITY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Celkem 92 zájemců, 57 vybraných řešitelů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FD3F1A-FE71-4D87-A7EE-82CCAB6D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FC694F-6250-4D9B-8C3B-2B477AB9E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48" y="4379829"/>
            <a:ext cx="4464496" cy="2652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293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9">
            <a:extLst>
              <a:ext uri="{FF2B5EF4-FFF2-40B4-BE49-F238E27FC236}">
                <a16:creationId xmlns:a16="http://schemas.microsoft.com/office/drawing/2014/main" id="{0EF8926E-93DA-6E5D-CC1B-61B175A1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593306"/>
            <a:ext cx="9069388" cy="47867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IMA VETUNI - </a:t>
            </a:r>
            <a:r>
              <a:rPr lang="cs-CZ" altLang="cs-C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Realizace výjezdů v roce 2025</a:t>
            </a:r>
            <a:endParaRPr lang="en-GB" altLang="cs-CZ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D8BCE32-7C52-4461-87DA-1505171CD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398661"/>
            <a:ext cx="9075738" cy="5261496"/>
          </a:xfrm>
        </p:spPr>
        <p:txBody>
          <a:bodyPr>
            <a:normAutofit/>
          </a:bodyPr>
          <a:lstStyle/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Návrh projektu – musí být souvislost s oborem studia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Řešitel je student kteréhokoliv studijního programu </a:t>
            </a:r>
          </a:p>
          <a:p>
            <a:pPr marL="377825" lvl="1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16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Garant – akademický pracovník, pomoc s výběrem tématu a instituce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Podpora mobilit pregraduálních a postgraduálních studentů nejlépe v 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r>
              <a:rPr lang="cs-CZ" altLang="cs-CZ" sz="2000" dirty="0"/>
              <a:t>    rozsahu 31 dní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2100" dirty="0"/>
              <a:t>Termín realizace mobilit: březen/duben 2025 – 30. 11. 2025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Není geograficky omezeno, </a:t>
            </a:r>
            <a:r>
              <a:rPr lang="cs-CZ" altLang="cs-CZ" sz="2000" u="sng" dirty="0"/>
              <a:t>ale musí být bezpečná země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2000" dirty="0"/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000" dirty="0"/>
              <a:t>Do 130 000,- Kč</a:t>
            </a:r>
          </a:p>
          <a:p>
            <a:pPr marL="0" indent="0" defTabSz="755957" eaLnBrk="1" fontAlgn="auto" hangingPunct="1">
              <a:spcBef>
                <a:spcPts val="827"/>
              </a:spcBef>
              <a:spcAft>
                <a:spcPts val="0"/>
              </a:spcAft>
              <a:defRPr/>
            </a:pP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25604" name="Line 8">
            <a:extLst>
              <a:ext uri="{FF2B5EF4-FFF2-40B4-BE49-F238E27FC236}">
                <a16:creationId xmlns:a16="http://schemas.microsoft.com/office/drawing/2014/main" id="{5ED9F8A6-99A0-7C54-9689-3C368A1CB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FCD4108F-C979-D405-54D9-FD9E0A0D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7FD641A-261A-8849-94AE-94D6E306626C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24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D0596E-8588-420A-8741-EC33E816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1ED9B-D296-4EC1-B621-4E2E1301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IMA VETUNI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11B4C-BD53-E6A4-F3D8-EF041926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12" y="1619597"/>
            <a:ext cx="8461375" cy="4795838"/>
          </a:xfrm>
        </p:spPr>
        <p:txBody>
          <a:bodyPr>
            <a:normAutofit fontScale="92500"/>
          </a:bodyPr>
          <a:lstStyle/>
          <a:p>
            <a:r>
              <a:rPr lang="cs-CZ" dirty="0"/>
              <a:t>Přihláška: zaslání (soubor v excel) + fyzicky vytištěný s podpisy</a:t>
            </a:r>
          </a:p>
          <a:p>
            <a:r>
              <a:rPr lang="cs-CZ" dirty="0"/>
              <a:t>Akceptační dopis z přijímající instituce</a:t>
            </a:r>
          </a:p>
          <a:p>
            <a:endParaRPr lang="cs-CZ" dirty="0"/>
          </a:p>
          <a:p>
            <a:r>
              <a:rPr lang="cs-CZ" dirty="0"/>
              <a:t>Schválení komisí</a:t>
            </a:r>
          </a:p>
          <a:p>
            <a:r>
              <a:rPr lang="cs-CZ" dirty="0"/>
              <a:t>Rozhodnutí prorektora</a:t>
            </a:r>
          </a:p>
          <a:p>
            <a:endParaRPr lang="cs-CZ" dirty="0"/>
          </a:p>
          <a:p>
            <a:r>
              <a:rPr lang="cs-CZ" dirty="0"/>
              <a:t>Podpis smlouvy</a:t>
            </a:r>
          </a:p>
          <a:p>
            <a:r>
              <a:rPr lang="cs-CZ" dirty="0"/>
              <a:t>Žádost o stipendium</a:t>
            </a:r>
          </a:p>
          <a:p>
            <a:endParaRPr lang="cs-CZ" dirty="0"/>
          </a:p>
          <a:p>
            <a:r>
              <a:rPr lang="cs-CZ" dirty="0"/>
              <a:t>Obhajoba projektu: zpravidla prosinec, proto nemohou studenti 6. ročníku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917692-AE6A-4506-AD94-EFCBADB6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AF011719-7573-996A-0677-416A27BD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6156101"/>
            <a:ext cx="8569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66738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44563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22388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700213" indent="-188913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1574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6146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0718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529013" indent="-188913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800" b="1" dirty="0"/>
              <a:t>Sekretariát prorektora VVZ, budova č. 1 – Rektorát, přízemí vlevo, dveře č.102</a:t>
            </a:r>
          </a:p>
        </p:txBody>
      </p:sp>
      <p:pic>
        <p:nvPicPr>
          <p:cNvPr id="31749" name="Obrázek 7" descr="Obsah obrázku kočka, zvíře, savci, vsedě&#10;&#10;Popis byl vytvořen automaticky">
            <a:extLst>
              <a:ext uri="{FF2B5EF4-FFF2-40B4-BE49-F238E27FC236}">
                <a16:creationId xmlns:a16="http://schemas.microsoft.com/office/drawing/2014/main" id="{AB749C75-97AC-8049-785D-6888A3DA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484403"/>
            <a:ext cx="3169370" cy="2941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ovéPole 10">
            <a:extLst>
              <a:ext uri="{FF2B5EF4-FFF2-40B4-BE49-F238E27FC236}">
                <a16:creationId xmlns:a16="http://schemas.microsoft.com/office/drawing/2014/main" id="{8E519CF5-DF30-DA4D-C4D6-7A23893AD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3779838"/>
            <a:ext cx="5616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endParaRPr lang="cs-CZ" altLang="cs-CZ" sz="4000" dirty="0"/>
          </a:p>
          <a:p>
            <a:pPr algn="ctr" eaLnBrk="1" hangingPunct="1"/>
            <a:r>
              <a:rPr lang="cs-CZ" altLang="cs-CZ" sz="4000" dirty="0"/>
              <a:t>DOTAZY</a:t>
            </a:r>
          </a:p>
          <a:p>
            <a:pPr algn="ctr" eaLnBrk="1" hangingPunct="1"/>
            <a:r>
              <a:rPr lang="cs-CZ" altLang="cs-CZ" sz="4000" dirty="0"/>
              <a:t>jenisovaj@vfu.cz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FB0F7D-AD9F-4778-97DB-C7294FE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6" y="6156101"/>
            <a:ext cx="990738" cy="10097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B014FE1-6EDC-4682-9FCA-6D66541EC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47" y="484403"/>
            <a:ext cx="3163157" cy="2941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99B39C-7BAD-49BD-AE9A-EF64D1EC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" y="1273088"/>
            <a:ext cx="10079447" cy="5027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7C3C97-3536-4A97-B6B0-86A5A7FF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" y="0"/>
            <a:ext cx="99073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9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B53314-DA47-476E-931F-DB0EEC997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135170"/>
            <a:ext cx="990738" cy="1009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AF58ED-89D9-427F-ABDB-238351C2C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3" y="1259557"/>
            <a:ext cx="9557737" cy="53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D8411BAD-CCCC-BE75-847B-7A0ACA77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5AE9A9D-45AE-CE41-8D1C-32667F81CAC4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Line 8">
            <a:extLst>
              <a:ext uri="{FF2B5EF4-FFF2-40B4-BE49-F238E27FC236}">
                <a16:creationId xmlns:a16="http://schemas.microsoft.com/office/drawing/2014/main" id="{A15CE17E-E8F3-3FA7-16B7-78E9A7231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53DB67D5-7136-D227-5078-8AB83161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7" y="558491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 dirty="0">
                <a:latin typeface="Calibri" panose="020F0502020204030204" pitchFamily="34" charset="0"/>
                <a:ea typeface="SimSun" panose="02010600030101010101" pitchFamily="2" charset="-122"/>
              </a:rPr>
              <a:t>PROGRAM ERASMUS+</a:t>
            </a:r>
            <a:endParaRPr lang="en-GB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Zástupný symbol pro obsah 3">
            <a:extLst>
              <a:ext uri="{FF2B5EF4-FFF2-40B4-BE49-F238E27FC236}">
                <a16:creationId xmlns:a16="http://schemas.microsoft.com/office/drawing/2014/main" id="{A43D29CA-C73E-ADF9-480B-19DA5C82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672138"/>
            <a:ext cx="31638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000"/>
          </a:p>
        </p:txBody>
      </p:sp>
      <p:sp>
        <p:nvSpPr>
          <p:cNvPr id="9227" name="Zástupný symbol pro obsah 3">
            <a:extLst>
              <a:ext uri="{FF2B5EF4-FFF2-40B4-BE49-F238E27FC236}">
                <a16:creationId xmlns:a16="http://schemas.microsoft.com/office/drawing/2014/main" id="{71DAF9E7-F774-4285-8C21-B7726BAC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7" y="1403835"/>
            <a:ext cx="8326438" cy="51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buNone/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0AD5C9B-D9C7-76B2-4693-E2BB57E0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588125"/>
            <a:ext cx="79200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6673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4456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2238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70021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1574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6146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0718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5290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http://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www.vfu.cz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/studium/informace-pro-studenty/mobility/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erasmus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-pro-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vyjizdejici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index.html</a:t>
            </a:r>
            <a:endParaRPr lang="cs-CZ" altLang="cs-CZ" sz="14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1617AA-6F9E-42B9-939F-7A65EBE6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7" y="106706"/>
            <a:ext cx="990738" cy="10097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D63BD5-85C1-4D04-A525-61803B87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1007675"/>
            <a:ext cx="8268854" cy="55443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D8411BAD-CCCC-BE75-847B-7A0ACA77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5AE9A9D-45AE-CE41-8D1C-32667F81CAC4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Line 8">
            <a:extLst>
              <a:ext uri="{FF2B5EF4-FFF2-40B4-BE49-F238E27FC236}">
                <a16:creationId xmlns:a16="http://schemas.microsoft.com/office/drawing/2014/main" id="{A15CE17E-E8F3-3FA7-16B7-78E9A7231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53DB67D5-7136-D227-5078-8AB83161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7" y="558491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 dirty="0">
                <a:latin typeface="Calibri" panose="020F0502020204030204" pitchFamily="34" charset="0"/>
                <a:ea typeface="SimSun" panose="02010600030101010101" pitchFamily="2" charset="-122"/>
              </a:rPr>
              <a:t>PROGRAM ERASMUS+</a:t>
            </a:r>
            <a:endParaRPr lang="en-GB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Zástupný symbol pro obsah 3">
            <a:extLst>
              <a:ext uri="{FF2B5EF4-FFF2-40B4-BE49-F238E27FC236}">
                <a16:creationId xmlns:a16="http://schemas.microsoft.com/office/drawing/2014/main" id="{A43D29CA-C73E-ADF9-480B-19DA5C82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672138"/>
            <a:ext cx="31638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000"/>
          </a:p>
        </p:txBody>
      </p:sp>
      <p:sp>
        <p:nvSpPr>
          <p:cNvPr id="9227" name="Zástupný symbol pro obsah 3">
            <a:extLst>
              <a:ext uri="{FF2B5EF4-FFF2-40B4-BE49-F238E27FC236}">
                <a16:creationId xmlns:a16="http://schemas.microsoft.com/office/drawing/2014/main" id="{71DAF9E7-F774-4285-8C21-B7726BAC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7" y="1367323"/>
            <a:ext cx="8326438" cy="51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buNone/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chemeClr val="tx1"/>
              </a:buClr>
              <a:defRPr/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0AD5C9B-D9C7-76B2-4693-E2BB57E0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588125"/>
            <a:ext cx="79200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6673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4456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2238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70021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1574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6146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0718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5290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http://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www.vfu.cz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/studium/informace-pro-studenty/mobility/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erasmus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-pro-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vyjizdejici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index.html</a:t>
            </a:r>
            <a:endParaRPr lang="cs-CZ" altLang="cs-CZ" sz="14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1617AA-6F9E-42B9-939F-7A65EBE6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7" y="106706"/>
            <a:ext cx="990738" cy="100979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37CAFF-8619-4F63-80DF-A996DB740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1043161"/>
            <a:ext cx="3887787" cy="28510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85F4A5-8A2C-476C-AB9F-B525B32DD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17" y="4032452"/>
            <a:ext cx="456311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7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D8411BAD-CCCC-BE75-847B-7A0ACA77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5AE9A9D-45AE-CE41-8D1C-32667F81CAC4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Line 8">
            <a:extLst>
              <a:ext uri="{FF2B5EF4-FFF2-40B4-BE49-F238E27FC236}">
                <a16:creationId xmlns:a16="http://schemas.microsoft.com/office/drawing/2014/main" id="{A15CE17E-E8F3-3FA7-16B7-78E9A7231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53DB67D5-7136-D227-5078-8AB83161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17" y="558491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 dirty="0">
                <a:latin typeface="Calibri" panose="020F0502020204030204" pitchFamily="34" charset="0"/>
                <a:ea typeface="SimSun" panose="02010600030101010101" pitchFamily="2" charset="-122"/>
              </a:rPr>
              <a:t>PROGRAM ERASMUS+</a:t>
            </a:r>
            <a:endParaRPr lang="en-GB" altLang="cs-CZ" sz="2600" b="1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Zástupný symbol pro obsah 3">
            <a:extLst>
              <a:ext uri="{FF2B5EF4-FFF2-40B4-BE49-F238E27FC236}">
                <a16:creationId xmlns:a16="http://schemas.microsoft.com/office/drawing/2014/main" id="{A43D29CA-C73E-ADF9-480B-19DA5C82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672138"/>
            <a:ext cx="31638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224" rIns="0" bIns="0"/>
          <a:lstStyle>
            <a:lvl1pPr marL="342900" indent="-342900" defTabSz="449263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2000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0AD5C9B-D9C7-76B2-4693-E2BB57E0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6588125"/>
            <a:ext cx="79200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56673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4456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7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22388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700213" indent="-188913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1574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6146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0718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529013" indent="-188913" defTabSz="4572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http://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www.vfu.cz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/studium/informace-pro-studenty/mobility/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erasmus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-pro-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vyjizdejici</a:t>
            </a:r>
            <a:r>
              <a:rPr lang="cs-CZ" altLang="cs-CZ" sz="1400" dirty="0">
                <a:latin typeface="Arial" panose="020B0604020202020204" pitchFamily="34" charset="0"/>
                <a:ea typeface="SimSun" panose="02010600030101010101" pitchFamily="2" charset="-122"/>
              </a:rPr>
              <a:t>/</a:t>
            </a:r>
            <a:r>
              <a:rPr lang="cs-CZ" altLang="cs-CZ" sz="1400" dirty="0" err="1">
                <a:latin typeface="Arial" panose="020B0604020202020204" pitchFamily="34" charset="0"/>
                <a:ea typeface="SimSun" panose="02010600030101010101" pitchFamily="2" charset="-122"/>
              </a:rPr>
              <a:t>index.html</a:t>
            </a:r>
            <a:endParaRPr lang="cs-CZ" altLang="cs-CZ" sz="14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1617AA-6F9E-42B9-939F-7A65EBE6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7" y="106706"/>
            <a:ext cx="990738" cy="10097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4DD68B-A9A6-48A0-9ED5-A366EC42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2" y="1636161"/>
            <a:ext cx="10080625" cy="34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6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>
            <a:extLst>
              <a:ext uri="{FF2B5EF4-FFF2-40B4-BE49-F238E27FC236}">
                <a16:creationId xmlns:a16="http://schemas.microsoft.com/office/drawing/2014/main" id="{E94AC503-E843-E988-2B8C-F646F8755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606425"/>
            <a:ext cx="9069388" cy="45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numCol="1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altLang="cs-CZ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PROGRAM ERASMUS+</a:t>
            </a:r>
            <a:endParaRPr lang="en-GB" altLang="cs-CZ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id="{6CDEE878-899F-F563-0758-9131FC446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5" y="1042988"/>
            <a:ext cx="8280400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95A4B3CA-458D-9FAD-EDB4-7B1D61C0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6804025"/>
            <a:ext cx="6477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CAC21CD-3C03-F649-ACD1-BB9E0DD9A90D}" type="slidenum">
              <a:rPr lang="cs-CZ" altLang="cs-CZ" sz="200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cs-CZ" altLang="cs-CZ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CE4A9A-7597-4027-9C90-0BC7BADE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" y="26941"/>
            <a:ext cx="990738" cy="10097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1A3738-BB41-4D24-9FA9-D5BEF31C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7" y="1328846"/>
            <a:ext cx="10084882" cy="6230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552F80DB-2383-45D9-9E02-CFEF2B62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592138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914400" eaLnBrk="1" hangingPunct="1">
              <a:lnSpc>
                <a:spcPct val="93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cs-CZ" altLang="cs-CZ" sz="2600" b="1">
                <a:latin typeface="Calibri" panose="020F0502020204030204" pitchFamily="34" charset="0"/>
                <a:ea typeface="SimSun" panose="02010600030101010101" pitchFamily="2" charset="-122"/>
              </a:rPr>
              <a:t>PROGRAM ERASMUS+</a:t>
            </a:r>
            <a:endParaRPr lang="en-GB" altLang="cs-CZ" sz="2600" b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76BAF6-4155-45AE-81DB-98DA82DE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4056"/>
            <a:ext cx="990738" cy="10097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3AF05F-92E9-453D-8234-97B131C3D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990"/>
            <a:ext cx="10080625" cy="62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162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4419</TotalTime>
  <Words>1307</Words>
  <Application>Microsoft Office PowerPoint</Application>
  <PresentationFormat>Vlastní</PresentationFormat>
  <Paragraphs>292</Paragraphs>
  <Slides>26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StarSymbol</vt:lpstr>
      <vt:lpstr>Times New Roman</vt:lpstr>
      <vt:lpstr>Wingdings</vt:lpstr>
      <vt:lpstr>Hloubka</vt:lpstr>
      <vt:lpstr>Prezentace aplikace PowerPoint</vt:lpstr>
      <vt:lpstr>www.dzs.cz www.naerasmusplus.cz www.ceepus.info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PROGRAM ERASMUS+</vt:lpstr>
      <vt:lpstr>Prezentace aplikace PowerPoint</vt:lpstr>
      <vt:lpstr>PROGRAM ERASMUS+</vt:lpstr>
      <vt:lpstr>PROGRAM ERASMUS+</vt:lpstr>
      <vt:lpstr>PROGRAM ERASMUS+</vt:lpstr>
      <vt:lpstr>PROGRAM ERASMUS+</vt:lpstr>
      <vt:lpstr>PROGRAM ERASMUS+</vt:lpstr>
      <vt:lpstr>PROGRAM ERASMUS+</vt:lpstr>
      <vt:lpstr>PROGRAM ERASMUS+</vt:lpstr>
      <vt:lpstr>PROGRAM ERASMUS+</vt:lpstr>
      <vt:lpstr>PROGRAM CEEPUS</vt:lpstr>
      <vt:lpstr>PROGRAM CEEPUS</vt:lpstr>
      <vt:lpstr>      PROGRAM CEEPUS</vt:lpstr>
      <vt:lpstr>PROGRAM CEEPUS</vt:lpstr>
      <vt:lpstr>PROGRAM CEEPUS</vt:lpstr>
      <vt:lpstr>   IMA VETUNI</vt:lpstr>
      <vt:lpstr>IMA VETUNI - Realizace výjezdů v roce 2025</vt:lpstr>
      <vt:lpstr>IMA VETUNI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PAVLICKOVAK</dc:creator>
  <cp:lastModifiedBy>Jana Jenišová</cp:lastModifiedBy>
  <cp:revision>246</cp:revision>
  <cp:lastPrinted>2015-11-19T14:13:42Z</cp:lastPrinted>
  <dcterms:created xsi:type="dcterms:W3CDTF">2011-05-19T12:00:09Z</dcterms:created>
  <dcterms:modified xsi:type="dcterms:W3CDTF">2024-10-11T12:56:16Z</dcterms:modified>
</cp:coreProperties>
</file>