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3" r:id="rId6"/>
    <p:sldId id="270" r:id="rId7"/>
    <p:sldId id="259" r:id="rId8"/>
    <p:sldId id="258" r:id="rId9"/>
    <p:sldId id="260" r:id="rId10"/>
    <p:sldId id="261" r:id="rId11"/>
    <p:sldId id="262" r:id="rId12"/>
    <p:sldId id="265" r:id="rId13"/>
    <p:sldId id="273" r:id="rId14"/>
    <p:sldId id="267" r:id="rId15"/>
    <p:sldId id="268" r:id="rId16"/>
    <p:sldId id="269" r:id="rId17"/>
    <p:sldId id="271" r:id="rId18"/>
    <p:sldId id="27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5AA50-F786-CB31-CD69-3DE37959F371}" v="18" dt="2024-11-12T13:30:26.062"/>
    <p1510:client id="{2D340829-80BD-4EC4-4040-C2669DDBBB0D}" v="2" dt="2024-11-12T13:19:28.977"/>
    <p1510:client id="{58D41F57-D250-6B94-AA84-3ECA7CB10DF7}" v="93" dt="2024-11-12T14:08:04.914"/>
    <p1510:client id="{AB97F891-CF22-31E2-CF51-9ACF9D903757}" v="176" dt="2024-11-11T10:58:54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EE7D0-B277-4DA1-5818-815045C15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FE752B-3ACF-51DD-AE0C-FEB99F51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3A9F6B-15CD-0DE3-B591-197DEDC0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182BE0-5387-2FB6-11A2-6D86A238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F7AEBA-047F-232B-C88D-F57A960B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50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9FCE5-49CC-771C-FBF7-83DC7F39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6BCC73-5721-7817-4F6A-63930711A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D21F3-CE7D-77F7-299B-6E325439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D57FD6-E439-B0E4-B5BD-086C6B2A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BD5A20-894D-3A4A-764D-87DD34C8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0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D843DB-6EFF-A7F4-5E50-B4F7D60FC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41B5A6-7C8C-760B-2B75-B562D84F7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4793FE-7E41-F804-6BAF-65F556A0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DF6CBE-16A9-7B69-0C01-2B33512B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1DF50D-F2FB-90F9-99EE-B693A15D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5F3DD-FFC1-DD6E-5D0D-550D8132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1834A-8D89-E7AA-9141-A8CFBFDE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10F313-80ED-35C9-84D0-74115AA9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58FAB5-6A32-A878-93CD-0A5331B0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C95ECB-D5EE-C14D-A364-48557C00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6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A35BA-C411-0AE4-4560-F32A0B84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93F848-13B6-D314-7509-6178D8B35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38E9A9-0F06-E288-DE84-AC7E49AD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C7006-2239-102E-7BEB-15D4B1CD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3D37A-3D4D-93FF-FEE9-D7633DCB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9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3A93E-3140-DA55-D842-40CECD8B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EEDA6-B10E-E604-ECE8-38221C97A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21C175-B872-A4AA-5320-39AFF22F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164B03-07F7-20AD-6791-E6DF9016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EAFA6E-4994-C930-5508-A29BA50C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F209E5-8C47-468B-91DC-429A7DD9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12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98F3A-AB2C-C81B-B1AF-56EC8869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B3B1B3-2635-ED57-1C1C-822A9B9C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50F1D2-362E-8E11-F6FD-96B9D0B45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D4AE02-784A-5106-5F20-7C6D8424C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33EF31-5627-6E6F-D13F-EF12CE0F2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50405C-54A7-BBFF-530B-430AE9D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2AB6DF-45F1-EBB1-499E-40D2DC53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EA1212-4822-ECED-0E9C-39387D4A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3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43B25-B3C0-290A-4502-0B83AACB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281FF9-D252-A752-AEF5-71B423E4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240746-6CDA-334E-B093-23F72A46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05C958-D48A-8839-4C92-45D70468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4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769299-06E6-1ECF-F7BD-FC35658D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FB7D4E-0F28-85E7-0C20-9F2563A8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11E9CD-5F77-EBAF-5DD7-0A0D77C5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1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C3B59-645B-4532-C30C-97D00FBB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9E5B44-B09B-69E3-1168-9FECB2B5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04AC21-C08F-A343-BFDD-ECE05C96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B1DABA-5445-48A4-C94D-384941D4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C2A6F7-1BE3-89C4-B7F9-0DDBA33C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8F3E90-8755-AAEA-E2DC-4680B294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86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5BF20-6ED3-9D04-5C9A-0CCCF31A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205793-B52A-B0D1-2E1E-03D863BBC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1C7B74-522D-A76C-D921-0202C5BEA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36AB7-E1A3-52B7-AF9A-B63BC4AE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321E62-51ED-D6D8-A490-B2836CBB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9A6ACD-6028-D58F-8530-9689CE03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9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56360-A0DC-2651-2515-B0CA91D6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92CE57-8A4D-44E4-868A-274303F83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4ABB70-DE63-6392-CF4D-6D90A91A4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8CBBA-E2D7-4F01-B3F5-517D6665DC7E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79DF2-F6D9-7488-4C39-BF584B6F7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50041E-AE85-8CF4-4E3E-F3DB9DB33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BBAF6-33E8-47F3-A617-DB1EF67F9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4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ZQiKktWvUA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R00oylokCw?feature=oembed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T-btxzo4l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5qi3mCyA0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9RVn1UyuZc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PRrU-d70Db4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_-IdlMewT-4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2DOqytoRaM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0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0" name="Rectangle 32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750309-2091-FCA4-13EE-39172D5E8209}"/>
              </a:ext>
            </a:extLst>
          </p:cNvPr>
          <p:cNvSpPr/>
          <p:nvPr/>
        </p:nvSpPr>
        <p:spPr>
          <a:xfrm>
            <a:off x="3382" y="-8163"/>
            <a:ext cx="12188952" cy="68906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Znázornění DNA">
            <a:extLst>
              <a:ext uri="{FF2B5EF4-FFF2-40B4-BE49-F238E27FC236}">
                <a16:creationId xmlns:a16="http://schemas.microsoft.com/office/drawing/2014/main" id="{9903EDE6-601E-0AF2-F7CC-A600953E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0" y="-28527"/>
            <a:ext cx="12217560" cy="6911022"/>
          </a:xfrm>
          <a:prstGeom prst="rect">
            <a:avLst/>
          </a:prstGeom>
        </p:spPr>
      </p:pic>
      <p:sp>
        <p:nvSpPr>
          <p:cNvPr id="41" name="Rectangle 34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12192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9689B-472A-48E1-0C99-9A75DD4DC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26" y="1370530"/>
            <a:ext cx="9893300" cy="2254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Mole</a:t>
            </a:r>
            <a:r>
              <a:rPr lang="cs-CZ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cular</a:t>
            </a:r>
            <a:r>
              <a:rPr lang="cs-CZ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biology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3200" b="1" dirty="0"/>
              <a:t>Sex </a:t>
            </a:r>
            <a:r>
              <a:rPr lang="cs-CZ" sz="3200" b="1" dirty="0" err="1"/>
              <a:t>determination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bird</a:t>
            </a:r>
            <a:r>
              <a:rPr lang="cs-CZ" sz="3200" b="1" dirty="0"/>
              <a:t> </a:t>
            </a:r>
            <a:r>
              <a:rPr lang="cs-CZ" sz="3200" b="1" dirty="0" err="1"/>
              <a:t>from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biologic</a:t>
            </a:r>
            <a:r>
              <a:rPr lang="cs-CZ" sz="3200" b="1" dirty="0"/>
              <a:t> </a:t>
            </a:r>
            <a:r>
              <a:rPr lang="cs-CZ" sz="3200" b="1" dirty="0" err="1"/>
              <a:t>material</a:t>
            </a:r>
            <a:r>
              <a:rPr lang="cs-CZ" sz="3200" b="1" dirty="0"/>
              <a:t> by PCR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F38158-4260-002C-BE8E-27E91A0E8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256" y="4276629"/>
            <a:ext cx="5474724" cy="15067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000" dirty="0"/>
              <a:t>Mg</a:t>
            </a:r>
            <a:r>
              <a:rPr lang="en-US" sz="2000" dirty="0"/>
              <a:t>r. Hana Pavelková</a:t>
            </a:r>
          </a:p>
          <a:p>
            <a:r>
              <a:rPr lang="en-US" sz="2000" dirty="0" err="1"/>
              <a:t>Bc</a:t>
            </a:r>
            <a:r>
              <a:rPr lang="en-US" sz="2000" dirty="0"/>
              <a:t>. Jorika Kejnovská</a:t>
            </a:r>
            <a:endParaRPr lang="cs-CZ" sz="2000" dirty="0"/>
          </a:p>
          <a:p>
            <a:r>
              <a:rPr lang="cs-CZ" sz="2000" dirty="0"/>
              <a:t>doc. MVDr. Eva Bártová, Ph.D.</a:t>
            </a:r>
          </a:p>
          <a:p>
            <a:r>
              <a:rPr lang="cs-CZ" sz="2000" dirty="0"/>
              <a:t>Department </a:t>
            </a:r>
            <a:r>
              <a:rPr lang="cs-CZ" sz="2000" dirty="0" err="1"/>
              <a:t>of</a:t>
            </a:r>
            <a:r>
              <a:rPr lang="cs-CZ" sz="2000" dirty="0"/>
              <a:t> Biology and </a:t>
            </a:r>
            <a:r>
              <a:rPr lang="cs-CZ" sz="2000" dirty="0" err="1"/>
              <a:t>Wildlife</a:t>
            </a:r>
            <a:r>
              <a:rPr lang="cs-CZ" sz="2000" dirty="0"/>
              <a:t> </a:t>
            </a:r>
            <a:r>
              <a:rPr lang="cs-CZ" sz="2000" dirty="0" err="1"/>
              <a:t>diseases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2ED2C3B-C14F-8974-A1A3-D9795B13DBF3}"/>
              </a:ext>
            </a:extLst>
          </p:cNvPr>
          <p:cNvCxnSpPr/>
          <p:nvPr/>
        </p:nvCxnSpPr>
        <p:spPr>
          <a:xfrm>
            <a:off x="-21772" y="870857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3A8939A-1F00-3D75-5562-32E88C1C9290}"/>
              </a:ext>
            </a:extLst>
          </p:cNvPr>
          <p:cNvCxnSpPr/>
          <p:nvPr/>
        </p:nvCxnSpPr>
        <p:spPr>
          <a:xfrm>
            <a:off x="-21772" y="5965371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6268DE3-ED25-685B-A7FB-1E11FBDDA390}"/>
              </a:ext>
            </a:extLst>
          </p:cNvPr>
          <p:cNvCxnSpPr/>
          <p:nvPr/>
        </p:nvCxnSpPr>
        <p:spPr>
          <a:xfrm>
            <a:off x="-21772" y="1023257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364FE42-FEA7-B9F4-315E-FAA0EFF3290E}"/>
              </a:ext>
            </a:extLst>
          </p:cNvPr>
          <p:cNvCxnSpPr/>
          <p:nvPr/>
        </p:nvCxnSpPr>
        <p:spPr>
          <a:xfrm>
            <a:off x="-18724" y="5834743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dnadpis 2">
            <a:extLst>
              <a:ext uri="{FF2B5EF4-FFF2-40B4-BE49-F238E27FC236}">
                <a16:creationId xmlns:a16="http://schemas.microsoft.com/office/drawing/2014/main" id="{83641182-EC01-626C-E631-F4C67CE05D05}"/>
              </a:ext>
            </a:extLst>
          </p:cNvPr>
          <p:cNvSpPr txBox="1">
            <a:spLocks/>
          </p:cNvSpPr>
          <p:nvPr/>
        </p:nvSpPr>
        <p:spPr>
          <a:xfrm>
            <a:off x="8666764" y="5118806"/>
            <a:ext cx="3412273" cy="666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/>
              <a:t>Proje</a:t>
            </a:r>
            <a:r>
              <a:rPr lang="cs-CZ" sz="1400" dirty="0"/>
              <a:t>c</a:t>
            </a:r>
            <a:r>
              <a:rPr lang="en-US" sz="1400" dirty="0"/>
              <a:t>t IVA VETUNI 2024</a:t>
            </a:r>
          </a:p>
          <a:p>
            <a:r>
              <a:rPr lang="en-US" sz="1400" dirty="0"/>
              <a:t>2024FVHE/2150/20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2534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4D548-C6C4-866A-4FF3-E985AFB8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PCR program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219FBE3-EEBD-174F-6A22-EF8213A65942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D677467-3217-8BCF-9B94-59CD0C093CE6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19D489C8-9911-1ADD-B79B-26BB1F276502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BFF7835-B762-E0E4-2984-735ED547C3F4}"/>
              </a:ext>
            </a:extLst>
          </p:cNvPr>
          <p:cNvSpPr txBox="1"/>
          <p:nvPr/>
        </p:nvSpPr>
        <p:spPr>
          <a:xfrm>
            <a:off x="2751666" y="317500"/>
            <a:ext cx="75882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400" dirty="0"/>
              <a:t>PCR </a:t>
            </a:r>
            <a:r>
              <a:rPr lang="cs-CZ" sz="4400" dirty="0" err="1"/>
              <a:t>programme</a:t>
            </a:r>
          </a:p>
        </p:txBody>
      </p:sp>
      <p:pic>
        <p:nvPicPr>
          <p:cNvPr id="9" name="Zástupný obsah 8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FE4D0B84-67CD-8A9F-969C-2E0FEF68A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975" y="2683303"/>
            <a:ext cx="8782050" cy="23526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3AB25BE-E46B-9CAF-23CB-A00046EC878F}"/>
              </a:ext>
            </a:extLst>
          </p:cNvPr>
          <p:cNvSpPr txBox="1"/>
          <p:nvPr/>
        </p:nvSpPr>
        <p:spPr>
          <a:xfrm>
            <a:off x="1176378" y="4864263"/>
            <a:ext cx="9831916" cy="65616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A6C901-A7B4-46E1-8E2D-6CDD00E644D6}"/>
              </a:ext>
            </a:extLst>
          </p:cNvPr>
          <p:cNvSpPr txBox="1"/>
          <p:nvPr/>
        </p:nvSpPr>
        <p:spPr>
          <a:xfrm>
            <a:off x="10479128" y="2508250"/>
            <a:ext cx="222250" cy="268816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57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788" y="1417913"/>
            <a:ext cx="5792502" cy="3684588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44500" indent="-444500">
              <a:buFont typeface="+mj-lt"/>
              <a:buAutoNum type="arabicPeriod"/>
            </a:pPr>
            <a:r>
              <a:rPr lang="cs-CZ" sz="2000" err="1"/>
              <a:t>Weight</a:t>
            </a:r>
            <a:r>
              <a:rPr lang="cs-CZ" sz="2000" dirty="0"/>
              <a:t> 1,2 g </a:t>
            </a:r>
            <a:r>
              <a:rPr lang="cs-CZ" sz="2000" err="1"/>
              <a:t>of</a:t>
            </a:r>
            <a:r>
              <a:rPr lang="cs-CZ" sz="2000" dirty="0"/>
              <a:t> </a:t>
            </a:r>
            <a:r>
              <a:rPr lang="cs-CZ" sz="2000" b="1" err="1">
                <a:solidFill>
                  <a:schemeClr val="accent1"/>
                </a:solidFill>
              </a:rPr>
              <a:t>agarose</a:t>
            </a:r>
            <a:r>
              <a:rPr lang="cs-CZ" sz="2000" dirty="0"/>
              <a:t> and </a:t>
            </a:r>
            <a:r>
              <a:rPr lang="cs-CZ" sz="2000" err="1"/>
              <a:t>put</a:t>
            </a:r>
            <a:r>
              <a:rPr lang="cs-CZ" sz="2000" dirty="0"/>
              <a:t> </a:t>
            </a:r>
            <a:r>
              <a:rPr lang="cs-CZ" sz="2000" err="1"/>
              <a:t>it</a:t>
            </a:r>
            <a:r>
              <a:rPr lang="cs-CZ" sz="2000"/>
              <a:t> </a:t>
            </a:r>
            <a:r>
              <a:rPr lang="cs-CZ" sz="2000" dirty="0"/>
              <a:t>into </a:t>
            </a:r>
            <a:r>
              <a:rPr lang="cs-CZ" sz="2000" err="1"/>
              <a:t>Erlenmeyer</a:t>
            </a:r>
            <a:r>
              <a:rPr lang="cs-CZ" sz="2000" dirty="0"/>
              <a:t> </a:t>
            </a:r>
            <a:r>
              <a:rPr lang="cs-CZ" sz="2000" err="1"/>
              <a:t>flask</a:t>
            </a:r>
            <a:endParaRPr lang="cs-CZ" sz="2000" dirty="0"/>
          </a:p>
          <a:p>
            <a:pPr marL="444500" indent="-444500">
              <a:buAutoNum type="arabicPeriod"/>
            </a:pPr>
            <a:r>
              <a:rPr lang="cs-CZ" sz="2000" dirty="0" err="1"/>
              <a:t>Add</a:t>
            </a:r>
            <a:r>
              <a:rPr lang="cs-CZ" sz="2000" dirty="0"/>
              <a:t> 100 ml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b="1" dirty="0">
                <a:solidFill>
                  <a:schemeClr val="accent1"/>
                </a:solidFill>
              </a:rPr>
              <a:t>TBE buffer</a:t>
            </a:r>
            <a:r>
              <a:rPr lang="cs-CZ" sz="2000" dirty="0"/>
              <a:t> and mix</a:t>
            </a:r>
          </a:p>
          <a:p>
            <a:pPr marL="444500" indent="-444500">
              <a:buAutoNum type="arabicPeriod"/>
            </a:pPr>
            <a:r>
              <a:rPr lang="cs-CZ" sz="2000" dirty="0" err="1"/>
              <a:t>Dissolve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gel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C00000"/>
                </a:solidFill>
              </a:rPr>
              <a:t>microwave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2 min</a:t>
            </a:r>
          </a:p>
          <a:p>
            <a:pPr marL="444500" indent="-444500">
              <a:buAutoNum type="arabicPeriod"/>
            </a:pPr>
            <a:r>
              <a:rPr lang="cs-CZ" sz="2000" dirty="0"/>
              <a:t>Cool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under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flowing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endParaRPr lang="cs-CZ" sz="2000" dirty="0"/>
          </a:p>
          <a:p>
            <a:pPr marL="444500" indent="-444500">
              <a:buAutoNum type="arabicPeriod"/>
            </a:pPr>
            <a:r>
              <a:rPr lang="cs-CZ" sz="2000" dirty="0" err="1"/>
              <a:t>Add</a:t>
            </a:r>
            <a:r>
              <a:rPr lang="cs-CZ" sz="2000" dirty="0"/>
              <a:t> 3 </a:t>
            </a:r>
            <a:r>
              <a:rPr lang="cs-CZ" sz="2000" dirty="0" err="1">
                <a:ea typeface="+mn-lt"/>
                <a:cs typeface="+mn-lt"/>
              </a:rPr>
              <a:t>μl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b="1" dirty="0">
                <a:solidFill>
                  <a:schemeClr val="accent1"/>
                </a:solidFill>
                <a:ea typeface="+mn-lt"/>
                <a:cs typeface="+mn-lt"/>
              </a:rPr>
              <a:t>MIDORI Green </a:t>
            </a:r>
            <a:r>
              <a:rPr lang="cs-CZ" sz="2000" dirty="0">
                <a:ea typeface="+mn-lt"/>
                <a:cs typeface="+mn-lt"/>
              </a:rPr>
              <a:t>and mix</a:t>
            </a:r>
          </a:p>
          <a:p>
            <a:pPr marL="444500" indent="-444500">
              <a:buFont typeface="Arial" panose="020B0604020202020204" pitchFamily="34" charset="0"/>
              <a:buAutoNum type="arabicPeriod"/>
            </a:pPr>
            <a:r>
              <a:rPr lang="cs-CZ" sz="2000" dirty="0"/>
              <a:t>Insert </a:t>
            </a:r>
            <a:r>
              <a:rPr lang="cs-CZ" sz="2000" dirty="0" err="1"/>
              <a:t>the</a:t>
            </a:r>
            <a:r>
              <a:rPr lang="cs-CZ" sz="2000" dirty="0"/>
              <a:t> comb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mold</a:t>
            </a:r>
            <a:r>
              <a:rPr lang="cs-CZ" sz="2000" dirty="0"/>
              <a:t> and </a:t>
            </a:r>
            <a:r>
              <a:rPr lang="cs-CZ" sz="2000" dirty="0" err="1"/>
              <a:t>pour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agar</a:t>
            </a:r>
            <a:endParaRPr lang="cs-CZ" dirty="0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5792500" cy="135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Gele </a:t>
            </a:r>
            <a:r>
              <a:rPr lang="cs-CZ" dirty="0" err="1"/>
              <a:t>electrophoresis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gel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64E3FD2-7DCC-108E-CCE3-86210975CD27}"/>
              </a:ext>
            </a:extLst>
          </p:cNvPr>
          <p:cNvGrpSpPr/>
          <p:nvPr/>
        </p:nvGrpSpPr>
        <p:grpSpPr>
          <a:xfrm>
            <a:off x="5369334" y="5553832"/>
            <a:ext cx="1473199" cy="511175"/>
            <a:chOff x="4565001" y="5553832"/>
            <a:chExt cx="1473199" cy="511175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DC9BF622-08EF-7888-BBDA-1977E405CED9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ástupný text 4">
              <a:extLst>
                <a:ext uri="{FF2B5EF4-FFF2-40B4-BE49-F238E27FC236}">
                  <a16:creationId xmlns:a16="http://schemas.microsoft.com/office/drawing/2014/main" id="{EE72959B-948B-A736-6C01-0E1CB02A4A4F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13" name="Online médium 12" title="7  Gele electrophoresis – the preparation of gel">
            <a:hlinkClick r:id="" action="ppaction://media"/>
            <a:extLst>
              <a:ext uri="{FF2B5EF4-FFF2-40B4-BE49-F238E27FC236}">
                <a16:creationId xmlns:a16="http://schemas.microsoft.com/office/drawing/2014/main" id="{B26ABC84-19A3-8564-DF20-B4CBB4710223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55366" y="1528233"/>
            <a:ext cx="5183188" cy="2927350"/>
          </a:xfrm>
        </p:spPr>
      </p:pic>
    </p:spTree>
    <p:extLst>
      <p:ext uri="{BB962C8B-B14F-4D97-AF65-F5344CB8AC3E}">
        <p14:creationId xmlns:p14="http://schemas.microsoft.com/office/powerpoint/2010/main" val="329608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533" y="1417913"/>
            <a:ext cx="5883036" cy="3684588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44500" indent="-444500">
              <a:buFont typeface="+mj-lt"/>
              <a:buAutoNum type="arabicPeriod"/>
            </a:pPr>
            <a:r>
              <a:rPr lang="cs-CZ" sz="2000" dirty="0"/>
              <a:t>Transfer </a:t>
            </a:r>
            <a:r>
              <a:rPr lang="cs-CZ" sz="2000" dirty="0" err="1"/>
              <a:t>the</a:t>
            </a:r>
            <a:r>
              <a:rPr lang="cs-CZ" sz="2000" dirty="0"/>
              <a:t> gel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electrophoretic</a:t>
            </a:r>
            <a:r>
              <a:rPr lang="cs-CZ" sz="2000" dirty="0"/>
              <a:t> </a:t>
            </a:r>
            <a:r>
              <a:rPr lang="cs-CZ" sz="2000" dirty="0" err="1"/>
              <a:t>bath</a:t>
            </a:r>
            <a:endParaRPr lang="cs-CZ" sz="2000" dirty="0"/>
          </a:p>
          <a:p>
            <a:pPr marL="444500" indent="-444500">
              <a:buAutoNum type="arabicPeriod"/>
            </a:pPr>
            <a:r>
              <a:rPr lang="cs-CZ" sz="2000" dirty="0" err="1"/>
              <a:t>Add</a:t>
            </a:r>
            <a:r>
              <a:rPr lang="cs-CZ" sz="2000" dirty="0"/>
              <a:t> 10 </a:t>
            </a:r>
            <a:r>
              <a:rPr lang="cs-CZ" sz="2000" dirty="0" err="1">
                <a:ea typeface="+mn-lt"/>
                <a:cs typeface="+mn-lt"/>
              </a:rPr>
              <a:t>μl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PCR </a:t>
            </a:r>
            <a:r>
              <a:rPr lang="cs-CZ" sz="2000" dirty="0" err="1">
                <a:ea typeface="+mn-lt"/>
                <a:cs typeface="+mn-lt"/>
              </a:rPr>
              <a:t>product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into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wells</a:t>
            </a:r>
            <a:r>
              <a:rPr lang="cs-CZ" sz="2000" dirty="0">
                <a:ea typeface="+mn-lt"/>
                <a:cs typeface="+mn-lt"/>
              </a:rPr>
              <a:t> in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gel</a:t>
            </a:r>
            <a:endParaRPr lang="cs-CZ" sz="2000" dirty="0"/>
          </a:p>
          <a:p>
            <a:pPr marL="444500" indent="-444500">
              <a:buAutoNum type="arabicPeriod"/>
            </a:pPr>
            <a:r>
              <a:rPr lang="cs-CZ" sz="2000" dirty="0" err="1"/>
              <a:t>Add</a:t>
            </a:r>
            <a:r>
              <a:rPr lang="cs-CZ" sz="2000" dirty="0"/>
              <a:t> 3 </a:t>
            </a:r>
            <a:r>
              <a:rPr lang="cs-CZ" sz="2000" dirty="0" err="1"/>
              <a:t>μl</a:t>
            </a:r>
            <a:r>
              <a:rPr lang="cs-CZ" sz="2000" dirty="0"/>
              <a:t> </a:t>
            </a:r>
            <a:r>
              <a:rPr lang="cs-CZ" sz="2000" dirty="0" err="1"/>
              <a:t>size</a:t>
            </a:r>
            <a:r>
              <a:rPr lang="cs-CZ" sz="2000" dirty="0"/>
              <a:t> marker (</a:t>
            </a:r>
            <a:r>
              <a:rPr lang="cs-CZ" sz="2000" b="1" dirty="0"/>
              <a:t>DNA</a:t>
            </a:r>
            <a:r>
              <a:rPr lang="cs-CZ" sz="2000" dirty="0"/>
              <a:t> </a:t>
            </a:r>
            <a:r>
              <a:rPr lang="cs-CZ" sz="2000" b="1" dirty="0" err="1"/>
              <a:t>ladder</a:t>
            </a:r>
            <a:r>
              <a:rPr lang="cs-CZ" sz="2000" dirty="0"/>
              <a:t>)</a:t>
            </a:r>
          </a:p>
          <a:p>
            <a:pPr marL="444500" indent="-444500">
              <a:buAutoNum type="arabicPeriod"/>
            </a:pPr>
            <a:r>
              <a:rPr lang="cs-CZ" sz="2000" err="1"/>
              <a:t>Plug</a:t>
            </a:r>
            <a:r>
              <a:rPr lang="cs-CZ" sz="2000" dirty="0"/>
              <a:t> </a:t>
            </a:r>
            <a:r>
              <a:rPr lang="cs-CZ" sz="2000" err="1"/>
              <a:t>the</a:t>
            </a:r>
            <a:r>
              <a:rPr lang="cs-CZ" sz="2000" dirty="0"/>
              <a:t> </a:t>
            </a:r>
            <a:r>
              <a:rPr lang="cs-CZ" sz="2000" err="1"/>
              <a:t>electrophoretic</a:t>
            </a:r>
            <a:r>
              <a:rPr lang="cs-CZ" sz="2000" dirty="0"/>
              <a:t> </a:t>
            </a:r>
            <a:r>
              <a:rPr lang="cs-CZ" sz="2000" err="1"/>
              <a:t>bath</a:t>
            </a:r>
            <a:r>
              <a:rPr lang="cs-CZ" sz="2000" dirty="0"/>
              <a:t> </a:t>
            </a:r>
            <a:r>
              <a:rPr lang="cs-CZ" sz="2000" err="1"/>
              <a:t>into</a:t>
            </a:r>
            <a:r>
              <a:rPr lang="cs-CZ" sz="2000" dirty="0"/>
              <a:t> </a:t>
            </a:r>
            <a:r>
              <a:rPr lang="cs-CZ" sz="2000" err="1"/>
              <a:t>the</a:t>
            </a:r>
            <a:r>
              <a:rPr lang="cs-CZ" sz="2000" dirty="0"/>
              <a:t> </a:t>
            </a:r>
            <a:r>
              <a:rPr lang="cs-CZ" sz="2000" err="1"/>
              <a:t>power</a:t>
            </a:r>
            <a:r>
              <a:rPr lang="cs-CZ" sz="2000" dirty="0"/>
              <a:t> </a:t>
            </a:r>
            <a:r>
              <a:rPr lang="cs-CZ" sz="2000" err="1"/>
              <a:t>supply</a:t>
            </a:r>
            <a:r>
              <a:rPr lang="cs-CZ" sz="2000" dirty="0"/>
              <a:t> </a:t>
            </a:r>
            <a:r>
              <a:rPr lang="cs-CZ" sz="2000" err="1"/>
              <a:t>using</a:t>
            </a:r>
            <a:r>
              <a:rPr lang="cs-CZ" sz="2000" dirty="0"/>
              <a:t> </a:t>
            </a:r>
            <a:r>
              <a:rPr lang="cs-CZ" sz="2000" err="1"/>
              <a:t>constant</a:t>
            </a:r>
            <a:r>
              <a:rPr lang="cs-CZ" sz="2000" dirty="0"/>
              <a:t> </a:t>
            </a:r>
            <a:r>
              <a:rPr lang="cs-CZ" sz="2000" err="1"/>
              <a:t>voltage</a:t>
            </a:r>
            <a:r>
              <a:rPr lang="cs-CZ" sz="2000" dirty="0"/>
              <a:t> </a:t>
            </a:r>
            <a:r>
              <a:rPr lang="cs-CZ" sz="2000" err="1"/>
              <a:t>of</a:t>
            </a:r>
            <a:r>
              <a:rPr lang="cs-CZ" sz="2000" dirty="0"/>
              <a:t> 120 V </a:t>
            </a:r>
            <a:r>
              <a:rPr lang="cs-CZ" sz="2000" err="1"/>
              <a:t>for</a:t>
            </a:r>
            <a:r>
              <a:rPr lang="cs-CZ" sz="2000"/>
              <a:t>        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5.    Transfer </a:t>
            </a:r>
            <a:r>
              <a:rPr lang="cs-CZ" sz="2000" dirty="0" err="1"/>
              <a:t>the</a:t>
            </a:r>
            <a:r>
              <a:rPr lang="cs-CZ" sz="2000" dirty="0"/>
              <a:t> gel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C00000"/>
                </a:solidFill>
              </a:rPr>
              <a:t>UV-</a:t>
            </a:r>
            <a:r>
              <a:rPr lang="cs-CZ" sz="2000" dirty="0" err="1">
                <a:solidFill>
                  <a:srgbClr val="C00000"/>
                </a:solidFill>
              </a:rPr>
              <a:t>transluminator</a:t>
            </a:r>
            <a:endParaRPr lang="cs-CZ" sz="2000" dirty="0" err="1"/>
          </a:p>
          <a:p>
            <a:pPr marL="514350" indent="-514350">
              <a:buFont typeface="Aptos Display" panose="02110004020202020204"/>
              <a:buAutoNum type="arabicPeriod"/>
            </a:pPr>
            <a:endParaRPr lang="cs-CZ" sz="2000" dirty="0"/>
          </a:p>
          <a:p>
            <a:endParaRPr lang="cs-CZ" dirty="0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Gele </a:t>
            </a:r>
            <a:r>
              <a:rPr lang="cs-CZ" dirty="0" err="1"/>
              <a:t>electrophoresis</a:t>
            </a:r>
            <a:r>
              <a:rPr lang="cs-CZ" dirty="0"/>
              <a:t> – sample </a:t>
            </a:r>
            <a:r>
              <a:rPr lang="cs-CZ" dirty="0" err="1"/>
              <a:t>loading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0DF3BA8-A0BF-8592-A4FF-016983CFD770}"/>
              </a:ext>
            </a:extLst>
          </p:cNvPr>
          <p:cNvGrpSpPr/>
          <p:nvPr/>
        </p:nvGrpSpPr>
        <p:grpSpPr>
          <a:xfrm>
            <a:off x="5379918" y="5553832"/>
            <a:ext cx="1473199" cy="511175"/>
            <a:chOff x="4565001" y="5553832"/>
            <a:chExt cx="1473199" cy="511175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40E62CEA-5ECF-8645-6290-739D4C9005BF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ástupný text 4">
              <a:extLst>
                <a:ext uri="{FF2B5EF4-FFF2-40B4-BE49-F238E27FC236}">
                  <a16:creationId xmlns:a16="http://schemas.microsoft.com/office/drawing/2014/main" id="{E53679AE-8A17-BF90-DD13-A05F46F1A922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17" name="Obrázek 16" descr="Obsah obrázku území, venku&#10;&#10;Popis se vygeneroval automaticky.">
            <a:extLst>
              <a:ext uri="{FF2B5EF4-FFF2-40B4-BE49-F238E27FC236}">
                <a16:creationId xmlns:a16="http://schemas.microsoft.com/office/drawing/2014/main" id="{7E8FDE6C-559E-3EB3-9D5C-6B5A015B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51" t="29306" r="41581" b="31362"/>
          <a:stretch/>
        </p:blipFill>
        <p:spPr>
          <a:xfrm>
            <a:off x="2108200" y="4684184"/>
            <a:ext cx="943405" cy="2168754"/>
          </a:xfrm>
          <a:prstGeom prst="rect">
            <a:avLst/>
          </a:prstGeom>
        </p:spPr>
      </p:pic>
      <p:sp>
        <p:nvSpPr>
          <p:cNvPr id="19" name="Šipka: ohnutá 18">
            <a:extLst>
              <a:ext uri="{FF2B5EF4-FFF2-40B4-BE49-F238E27FC236}">
                <a16:creationId xmlns:a16="http://schemas.microsoft.com/office/drawing/2014/main" id="{9A4AD391-499F-87F6-FFED-6D7A81834A5D}"/>
              </a:ext>
            </a:extLst>
          </p:cNvPr>
          <p:cNvSpPr/>
          <p:nvPr/>
        </p:nvSpPr>
        <p:spPr>
          <a:xfrm>
            <a:off x="1502834" y="5418666"/>
            <a:ext cx="338666" cy="39158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49EAF91-E4B1-EAB2-2566-7B6E45692F97}"/>
              </a:ext>
            </a:extLst>
          </p:cNvPr>
          <p:cNvSpPr txBox="1"/>
          <p:nvPr/>
        </p:nvSpPr>
        <p:spPr>
          <a:xfrm>
            <a:off x="980177" y="5905498"/>
            <a:ext cx="112671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/>
              <a:t>DNA </a:t>
            </a:r>
            <a:r>
              <a:rPr lang="cs-CZ" sz="1400" dirty="0" err="1"/>
              <a:t>ladder</a:t>
            </a:r>
            <a:endParaRPr lang="cs-CZ" dirty="0" err="1"/>
          </a:p>
        </p:txBody>
      </p:sp>
      <p:pic>
        <p:nvPicPr>
          <p:cNvPr id="2" name="Online médium 1" title="8  Gele electrophoresis – sample loading">
            <a:hlinkClick r:id="" action="ppaction://media"/>
            <a:extLst>
              <a:ext uri="{FF2B5EF4-FFF2-40B4-BE49-F238E27FC236}">
                <a16:creationId xmlns:a16="http://schemas.microsoft.com/office/drawing/2014/main" id="{45D35806-C61F-1843-872E-921C6FE260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04358" y="1529913"/>
            <a:ext cx="5629701" cy="318086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515B01-55F8-3111-937B-55265083CE60}"/>
              </a:ext>
            </a:extLst>
          </p:cNvPr>
          <p:cNvSpPr txBox="1"/>
          <p:nvPr/>
        </p:nvSpPr>
        <p:spPr>
          <a:xfrm>
            <a:off x="793750" y="3492500"/>
            <a:ext cx="13546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30 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00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365" y="1409610"/>
            <a:ext cx="7527103" cy="2992499"/>
          </a:xfrm>
        </p:spPr>
        <p:txBody>
          <a:bodyPr vert="horz" lIns="91440" tIns="360000" rIns="91440" bIns="45720" rtlCol="0" anchor="t">
            <a:normAutofit/>
          </a:bodyPr>
          <a:lstStyle/>
          <a:p>
            <a:pPr>
              <a:buFont typeface="Arial" panose="02110004020202020204"/>
              <a:buChar char="•"/>
            </a:pPr>
            <a:r>
              <a:rPr lang="cs-CZ" sz="2000" dirty="0" err="1">
                <a:ea typeface="+mn-lt"/>
                <a:cs typeface="+mn-lt"/>
              </a:rPr>
              <a:t>Female</a:t>
            </a:r>
            <a:r>
              <a:rPr lang="cs-CZ" sz="2000" dirty="0">
                <a:ea typeface="+mn-lt"/>
                <a:cs typeface="+mn-lt"/>
              </a:rPr>
              <a:t> sex (ZW sex </a:t>
            </a:r>
            <a:r>
              <a:rPr lang="cs-CZ" sz="2000" dirty="0" err="1">
                <a:ea typeface="+mn-lt"/>
                <a:cs typeface="+mn-lt"/>
              </a:rPr>
              <a:t>chromosomes</a:t>
            </a:r>
            <a:r>
              <a:rPr lang="cs-CZ" sz="2000" dirty="0">
                <a:ea typeface="+mn-lt"/>
                <a:cs typeface="+mn-lt"/>
              </a:rPr>
              <a:t>): 2 </a:t>
            </a:r>
            <a:r>
              <a:rPr lang="cs-CZ" sz="2000" dirty="0" err="1">
                <a:ea typeface="+mn-lt"/>
                <a:cs typeface="+mn-lt"/>
              </a:rPr>
              <a:t>bands</a:t>
            </a:r>
            <a:r>
              <a:rPr lang="cs-CZ" sz="2000" dirty="0">
                <a:ea typeface="+mn-lt"/>
                <a:cs typeface="+mn-lt"/>
              </a:rPr>
              <a:t>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gel, </a:t>
            </a:r>
            <a:r>
              <a:rPr lang="cs-CZ" sz="2000" dirty="0" err="1">
                <a:ea typeface="+mn-lt"/>
                <a:cs typeface="+mn-lt"/>
              </a:rPr>
              <a:t>one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larger</a:t>
            </a:r>
            <a:r>
              <a:rPr lang="cs-CZ" sz="2000" dirty="0">
                <a:ea typeface="+mn-lt"/>
                <a:cs typeface="+mn-lt"/>
              </a:rPr>
              <a:t> (600 </a:t>
            </a:r>
            <a:r>
              <a:rPr lang="cs-CZ" sz="2000" dirty="0" err="1">
                <a:ea typeface="+mn-lt"/>
                <a:cs typeface="+mn-lt"/>
              </a:rPr>
              <a:t>bp</a:t>
            </a:r>
            <a:r>
              <a:rPr lang="cs-CZ" sz="2000" dirty="0">
                <a:ea typeface="+mn-lt"/>
                <a:cs typeface="+mn-lt"/>
              </a:rPr>
              <a:t>) </a:t>
            </a:r>
            <a:r>
              <a:rPr lang="cs-CZ" sz="2000" dirty="0" err="1">
                <a:ea typeface="+mn-lt"/>
                <a:cs typeface="+mn-lt"/>
              </a:rPr>
              <a:t>corresponding</a:t>
            </a:r>
            <a:r>
              <a:rPr lang="cs-CZ" sz="2000" dirty="0">
                <a:ea typeface="+mn-lt"/>
                <a:cs typeface="+mn-lt"/>
              </a:rPr>
              <a:t> to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part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gene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Z chromosome (CHD-Z) and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other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smaller</a:t>
            </a:r>
            <a:r>
              <a:rPr lang="cs-CZ" sz="2000" dirty="0">
                <a:ea typeface="+mn-lt"/>
                <a:cs typeface="+mn-lt"/>
              </a:rPr>
              <a:t> (400 </a:t>
            </a:r>
            <a:r>
              <a:rPr lang="cs-CZ" sz="2000" dirty="0" err="1">
                <a:ea typeface="+mn-lt"/>
                <a:cs typeface="+mn-lt"/>
              </a:rPr>
              <a:t>bp</a:t>
            </a:r>
            <a:r>
              <a:rPr lang="cs-CZ" sz="2000" dirty="0">
                <a:ea typeface="+mn-lt"/>
                <a:cs typeface="+mn-lt"/>
              </a:rPr>
              <a:t>) </a:t>
            </a:r>
            <a:r>
              <a:rPr lang="cs-CZ" sz="2000" dirty="0" err="1">
                <a:ea typeface="+mn-lt"/>
                <a:cs typeface="+mn-lt"/>
              </a:rPr>
              <a:t>corresponding</a:t>
            </a:r>
            <a:r>
              <a:rPr lang="cs-CZ" sz="2000" dirty="0">
                <a:ea typeface="+mn-lt"/>
                <a:cs typeface="+mn-lt"/>
              </a:rPr>
              <a:t> to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part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gene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W chromosome (CHD-W)</a:t>
            </a:r>
            <a:endParaRPr lang="cs-CZ" dirty="0"/>
          </a:p>
          <a:p>
            <a:pPr>
              <a:buFont typeface="Arial" panose="02110004020202020204"/>
              <a:buChar char="•"/>
            </a:pPr>
            <a:r>
              <a:rPr lang="cs-CZ" sz="2000" dirty="0">
                <a:ea typeface="+mn-lt"/>
                <a:cs typeface="+mn-lt"/>
              </a:rPr>
              <a:t>Male sex (ZZ sex </a:t>
            </a:r>
            <a:r>
              <a:rPr lang="cs-CZ" sz="2000" dirty="0" err="1">
                <a:ea typeface="+mn-lt"/>
                <a:cs typeface="+mn-lt"/>
              </a:rPr>
              <a:t>chromosomes</a:t>
            </a:r>
            <a:r>
              <a:rPr lang="cs-CZ" sz="2000" dirty="0">
                <a:ea typeface="+mn-lt"/>
                <a:cs typeface="+mn-lt"/>
              </a:rPr>
              <a:t>): 1 band (600 </a:t>
            </a:r>
            <a:r>
              <a:rPr lang="cs-CZ" sz="2000" dirty="0" err="1">
                <a:ea typeface="+mn-lt"/>
                <a:cs typeface="+mn-lt"/>
              </a:rPr>
              <a:t>bp</a:t>
            </a:r>
            <a:r>
              <a:rPr lang="cs-CZ" sz="2000" dirty="0">
                <a:ea typeface="+mn-lt"/>
                <a:cs typeface="+mn-lt"/>
              </a:rPr>
              <a:t>)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gel </a:t>
            </a:r>
            <a:r>
              <a:rPr lang="cs-CZ" sz="2000" dirty="0" err="1">
                <a:ea typeface="+mn-lt"/>
                <a:cs typeface="+mn-lt"/>
              </a:rPr>
              <a:t>corresponding</a:t>
            </a:r>
            <a:r>
              <a:rPr lang="cs-CZ" sz="2000" dirty="0">
                <a:ea typeface="+mn-lt"/>
                <a:cs typeface="+mn-lt"/>
              </a:rPr>
              <a:t> to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part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gene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Z chromosome (CHD-Z)</a:t>
            </a:r>
            <a:endParaRPr lang="cs-CZ" dirty="0"/>
          </a:p>
          <a:p>
            <a:pPr marL="444500" indent="-444500">
              <a:buFont typeface="Arial" panose="02110004020202020204"/>
              <a:buChar char="•"/>
            </a:pPr>
            <a:endParaRPr lang="cs-CZ" sz="2000" dirty="0"/>
          </a:p>
          <a:p>
            <a:pPr marL="514350" indent="-514350">
              <a:buFont typeface="Arial" panose="02110004020202020204"/>
            </a:pPr>
            <a:endParaRPr lang="cs-CZ" sz="2000" dirty="0"/>
          </a:p>
          <a:p>
            <a:endParaRPr lang="cs-CZ" dirty="0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Gel </a:t>
            </a:r>
            <a:r>
              <a:rPr lang="cs-CZ" dirty="0" err="1"/>
              <a:t>electrophoresis</a:t>
            </a:r>
            <a:r>
              <a:rPr lang="cs-CZ" dirty="0"/>
              <a:t> - </a:t>
            </a:r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032D04-BB79-CF5E-D5E0-DE7A94C54EF4}"/>
              </a:ext>
            </a:extLst>
          </p:cNvPr>
          <p:cNvSpPr txBox="1"/>
          <p:nvPr/>
        </p:nvSpPr>
        <p:spPr>
          <a:xfrm>
            <a:off x="8113980" y="5306157"/>
            <a:ext cx="39271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/>
              <a:t>1 - </a:t>
            </a:r>
            <a:r>
              <a:rPr lang="cs-CZ" sz="1400" dirty="0" err="1"/>
              <a:t>size</a:t>
            </a:r>
            <a:r>
              <a:rPr lang="cs-CZ" sz="1400" dirty="0"/>
              <a:t> marker, 2, 3 – </a:t>
            </a:r>
            <a:r>
              <a:rPr lang="cs-CZ" sz="1400" dirty="0" err="1"/>
              <a:t>female</a:t>
            </a:r>
            <a:r>
              <a:rPr lang="cs-CZ" sz="1400" dirty="0"/>
              <a:t>, 4, 5 - male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35E4CB-2F98-B050-00C3-423DE6716A3F}"/>
              </a:ext>
            </a:extLst>
          </p:cNvPr>
          <p:cNvSpPr txBox="1"/>
          <p:nvPr/>
        </p:nvSpPr>
        <p:spPr>
          <a:xfrm>
            <a:off x="8290821" y="2925072"/>
            <a:ext cx="89714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050" dirty="0">
                <a:solidFill>
                  <a:schemeClr val="bg1"/>
                </a:solidFill>
              </a:rPr>
              <a:t>600 </a:t>
            </a:r>
            <a:r>
              <a:rPr lang="cs-CZ" sz="1050" err="1">
                <a:solidFill>
                  <a:schemeClr val="bg1"/>
                </a:solidFill>
              </a:rPr>
              <a:t>bp</a:t>
            </a:r>
            <a:endParaRPr lang="cs-CZ" sz="105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AB571F-EA16-0DC5-CB9E-2B39167C1913}"/>
              </a:ext>
            </a:extLst>
          </p:cNvPr>
          <p:cNvSpPr txBox="1"/>
          <p:nvPr/>
        </p:nvSpPr>
        <p:spPr>
          <a:xfrm>
            <a:off x="8284307" y="3025205"/>
            <a:ext cx="684659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700 </a:t>
            </a:r>
            <a:r>
              <a:rPr lang="cs-CZ" sz="900" dirty="0" err="1">
                <a:solidFill>
                  <a:schemeClr val="bg1"/>
                </a:solidFill>
              </a:rPr>
              <a:t>bp</a:t>
            </a:r>
            <a:endParaRPr lang="cs-CZ" sz="900" dirty="0">
              <a:solidFill>
                <a:schemeClr val="bg1"/>
              </a:solidFill>
            </a:endParaRPr>
          </a:p>
          <a:p>
            <a:endParaRPr lang="cs-CZ" sz="900" dirty="0">
              <a:solidFill>
                <a:schemeClr val="bg1"/>
              </a:solidFill>
            </a:endParaRPr>
          </a:p>
          <a:p>
            <a:pPr algn="l"/>
            <a:endParaRPr lang="cs-CZ" sz="9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5B3C8B-ADA9-1CA5-C824-15D28E0C53CE}"/>
              </a:ext>
            </a:extLst>
          </p:cNvPr>
          <p:cNvSpPr txBox="1"/>
          <p:nvPr/>
        </p:nvSpPr>
        <p:spPr>
          <a:xfrm>
            <a:off x="8290007" y="3126155"/>
            <a:ext cx="880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800 </a:t>
            </a:r>
            <a:r>
              <a:rPr lang="cs-CZ" sz="900" dirty="0" err="1">
                <a:solidFill>
                  <a:schemeClr val="bg1"/>
                </a:solidFill>
              </a:rPr>
              <a:t>bp</a:t>
            </a:r>
            <a:endParaRPr lang="en-US" sz="900" dirty="0" err="1">
              <a:solidFill>
                <a:schemeClr val="bg1"/>
              </a:solidFill>
            </a:endParaRPr>
          </a:p>
          <a:p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52C1576-728F-9AC4-EA9B-1953405E2180}"/>
              </a:ext>
            </a:extLst>
          </p:cNvPr>
          <p:cNvSpPr txBox="1"/>
          <p:nvPr/>
        </p:nvSpPr>
        <p:spPr>
          <a:xfrm>
            <a:off x="8289192" y="3206749"/>
            <a:ext cx="6740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900 </a:t>
            </a:r>
            <a:r>
              <a:rPr lang="cs-CZ" sz="900" dirty="0" err="1">
                <a:solidFill>
                  <a:schemeClr val="bg1"/>
                </a:solidFill>
              </a:rPr>
              <a:t>bp</a:t>
            </a:r>
            <a:endParaRPr lang="en-US" sz="900" dirty="0" err="1">
              <a:solidFill>
                <a:schemeClr val="bg1"/>
              </a:solidFill>
            </a:endParaRPr>
          </a:p>
          <a:p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022BA6-D2FF-2940-DD24-C31C89850D87}"/>
              </a:ext>
            </a:extLst>
          </p:cNvPr>
          <p:cNvSpPr txBox="1"/>
          <p:nvPr/>
        </p:nvSpPr>
        <p:spPr>
          <a:xfrm>
            <a:off x="8237904" y="3299557"/>
            <a:ext cx="67163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1000 </a:t>
            </a:r>
            <a:r>
              <a:rPr lang="cs-CZ" sz="1000" err="1">
                <a:solidFill>
                  <a:schemeClr val="bg1"/>
                </a:solidFill>
              </a:rPr>
              <a:t>bp</a:t>
            </a:r>
            <a:endParaRPr lang="cs-CZ" sz="1400" err="1">
              <a:solidFill>
                <a:schemeClr val="bg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F9E4205-A9E1-4D1E-7579-B61CD33A61FA}"/>
              </a:ext>
            </a:extLst>
          </p:cNvPr>
          <p:cNvSpPr txBox="1"/>
          <p:nvPr/>
        </p:nvSpPr>
        <p:spPr>
          <a:xfrm>
            <a:off x="8242299" y="3364034"/>
            <a:ext cx="11977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sz="1000" dirty="0">
              <a:solidFill>
                <a:schemeClr val="bg1"/>
              </a:solidFill>
            </a:endParaRPr>
          </a:p>
          <a:p>
            <a:r>
              <a:rPr lang="cs-CZ" sz="1000" dirty="0">
                <a:solidFill>
                  <a:schemeClr val="bg1"/>
                </a:solidFill>
              </a:rPr>
              <a:t>1500 </a:t>
            </a:r>
            <a:r>
              <a:rPr lang="cs-CZ" sz="1000" dirty="0" err="1">
                <a:solidFill>
                  <a:schemeClr val="bg1"/>
                </a:solidFill>
              </a:rPr>
              <a:t>bp</a:t>
            </a:r>
          </a:p>
        </p:txBody>
      </p:sp>
      <p:pic>
        <p:nvPicPr>
          <p:cNvPr id="15" name="Obrázek 14" descr="Obsah obrázku text, snímek obrazovky, voda, modrá&#10;&#10;Popis se vygeneroval automaticky.">
            <a:extLst>
              <a:ext uri="{FF2B5EF4-FFF2-40B4-BE49-F238E27FC236}">
                <a16:creationId xmlns:a16="http://schemas.microsoft.com/office/drawing/2014/main" id="{3A54C284-B2DD-FE95-2857-ECFB6DB3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106" y="1679331"/>
            <a:ext cx="3231007" cy="34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5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18" y="1412996"/>
            <a:ext cx="11740467" cy="4445012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914400" lvl="1" indent="-457200">
              <a:buAutoNum type="arabicPeriod"/>
            </a:pPr>
            <a:r>
              <a:rPr lang="cs-CZ" sz="2000" dirty="0" err="1">
                <a:ea typeface="+mn-lt"/>
                <a:cs typeface="+mn-lt"/>
              </a:rPr>
              <a:t>What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biological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material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can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used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DNA </a:t>
            </a:r>
            <a:r>
              <a:rPr lang="cs-CZ" sz="2000" dirty="0" err="1">
                <a:ea typeface="+mn-lt"/>
                <a:cs typeface="+mn-lt"/>
              </a:rPr>
              <a:t>isolation</a:t>
            </a:r>
            <a:r>
              <a:rPr lang="cs-CZ" sz="2000" dirty="0">
                <a:ea typeface="+mn-lt"/>
                <a:cs typeface="+mn-lt"/>
              </a:rPr>
              <a:t> in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case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birds</a:t>
            </a:r>
            <a:r>
              <a:rPr lang="cs-CZ" sz="2000" dirty="0">
                <a:ea typeface="+mn-lt"/>
                <a:cs typeface="+mn-lt"/>
              </a:rPr>
              <a:t>?</a:t>
            </a:r>
            <a:endParaRPr lang="cs-CZ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endParaRPr lang="cs-CZ" sz="2000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cs-CZ" sz="2000" dirty="0" err="1">
                <a:ea typeface="+mn-lt"/>
                <a:cs typeface="+mn-lt"/>
              </a:rPr>
              <a:t>What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is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required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preparation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PCR </a:t>
            </a:r>
            <a:r>
              <a:rPr lang="cs-CZ" sz="2000" dirty="0" err="1">
                <a:ea typeface="+mn-lt"/>
                <a:cs typeface="+mn-lt"/>
              </a:rPr>
              <a:t>mixture</a:t>
            </a:r>
            <a:r>
              <a:rPr lang="cs-CZ" sz="2000" dirty="0">
                <a:ea typeface="+mn-lt"/>
                <a:cs typeface="+mn-lt"/>
              </a:rPr>
              <a:t>?</a:t>
            </a:r>
            <a:endParaRPr lang="cs-CZ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endParaRPr lang="cs-CZ" sz="2000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cs-CZ" sz="2000">
                <a:ea typeface="+mn-lt"/>
                <a:cs typeface="+mn-lt"/>
              </a:rPr>
              <a:t>Name </a:t>
            </a:r>
            <a:r>
              <a:rPr lang="cs-CZ" sz="2000" err="1">
                <a:ea typeface="+mn-lt"/>
                <a:cs typeface="+mn-lt"/>
              </a:rPr>
              <a:t>all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instruments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that</a:t>
            </a:r>
            <a:r>
              <a:rPr lang="cs-CZ" sz="2000" dirty="0">
                <a:ea typeface="+mn-lt"/>
                <a:cs typeface="+mn-lt"/>
              </a:rPr>
              <a:t> are </a:t>
            </a:r>
            <a:r>
              <a:rPr lang="cs-CZ" sz="2000" err="1">
                <a:ea typeface="+mn-lt"/>
                <a:cs typeface="+mn-lt"/>
              </a:rPr>
              <a:t>needed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sex </a:t>
            </a:r>
            <a:r>
              <a:rPr lang="cs-CZ" sz="2000" err="1">
                <a:ea typeface="+mn-lt"/>
                <a:cs typeface="+mn-lt"/>
              </a:rPr>
              <a:t>determination</a:t>
            </a:r>
            <a:r>
              <a:rPr lang="cs-CZ" sz="2000" dirty="0">
                <a:ea typeface="+mn-lt"/>
                <a:cs typeface="+mn-lt"/>
              </a:rPr>
              <a:t> in </a:t>
            </a:r>
            <a:r>
              <a:rPr lang="cs-CZ" sz="2000" err="1">
                <a:ea typeface="+mn-lt"/>
                <a:cs typeface="+mn-lt"/>
              </a:rPr>
              <a:t>birds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using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molecular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methods</a:t>
            </a:r>
            <a:r>
              <a:rPr lang="cs-CZ" sz="2000">
                <a:ea typeface="+mn-lt"/>
                <a:cs typeface="+mn-lt"/>
              </a:rPr>
              <a:t>?</a:t>
            </a:r>
            <a:endParaRPr lang="cs-CZ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endParaRPr lang="cs-CZ" sz="2000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cs-CZ" sz="2000" dirty="0" err="1">
                <a:ea typeface="+mn-lt"/>
                <a:cs typeface="+mn-lt"/>
              </a:rPr>
              <a:t>What</a:t>
            </a:r>
            <a:r>
              <a:rPr lang="cs-CZ" sz="2000" dirty="0">
                <a:ea typeface="+mn-lt"/>
                <a:cs typeface="+mn-lt"/>
              </a:rPr>
              <a:t> sex </a:t>
            </a:r>
            <a:r>
              <a:rPr lang="cs-CZ" sz="2000" dirty="0" err="1">
                <a:ea typeface="+mn-lt"/>
                <a:cs typeface="+mn-lt"/>
              </a:rPr>
              <a:t>chromosomes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determine</a:t>
            </a:r>
            <a:r>
              <a:rPr lang="cs-CZ" sz="2000" dirty="0">
                <a:ea typeface="+mn-lt"/>
                <a:cs typeface="+mn-lt"/>
              </a:rPr>
              <a:t> male and </a:t>
            </a:r>
            <a:r>
              <a:rPr lang="cs-CZ" sz="2000" dirty="0" err="1">
                <a:ea typeface="+mn-lt"/>
                <a:cs typeface="+mn-lt"/>
              </a:rPr>
              <a:t>female</a:t>
            </a:r>
            <a:r>
              <a:rPr lang="cs-CZ" sz="2000" dirty="0">
                <a:ea typeface="+mn-lt"/>
                <a:cs typeface="+mn-lt"/>
              </a:rPr>
              <a:t> sex in </a:t>
            </a:r>
            <a:r>
              <a:rPr lang="cs-CZ" sz="2000" dirty="0" err="1">
                <a:ea typeface="+mn-lt"/>
                <a:cs typeface="+mn-lt"/>
              </a:rPr>
              <a:t>birds</a:t>
            </a:r>
            <a:r>
              <a:rPr lang="cs-CZ" sz="2000" dirty="0">
                <a:ea typeface="+mn-lt"/>
                <a:cs typeface="+mn-lt"/>
              </a:rPr>
              <a:t>?</a:t>
            </a:r>
            <a:endParaRPr lang="cs-CZ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endParaRPr lang="cs-CZ" sz="2000" dirty="0"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cs-CZ" sz="2000" dirty="0" err="1">
                <a:ea typeface="+mn-lt"/>
                <a:cs typeface="+mn-lt"/>
              </a:rPr>
              <a:t>How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can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size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bands</a:t>
            </a:r>
            <a:r>
              <a:rPr lang="cs-CZ" sz="2000" dirty="0">
                <a:ea typeface="+mn-lt"/>
                <a:cs typeface="+mn-lt"/>
              </a:rPr>
              <a:t> (</a:t>
            </a:r>
            <a:r>
              <a:rPr lang="cs-CZ" sz="2000" dirty="0" err="1">
                <a:ea typeface="+mn-lt"/>
                <a:cs typeface="+mn-lt"/>
              </a:rPr>
              <a:t>bands</a:t>
            </a:r>
            <a:r>
              <a:rPr lang="cs-CZ" sz="2000" dirty="0">
                <a:ea typeface="+mn-lt"/>
                <a:cs typeface="+mn-lt"/>
              </a:rPr>
              <a:t>) </a:t>
            </a:r>
            <a:r>
              <a:rPr lang="cs-CZ" sz="2000" dirty="0" err="1">
                <a:ea typeface="+mn-lt"/>
                <a:cs typeface="+mn-lt"/>
              </a:rPr>
              <a:t>be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read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after</a:t>
            </a:r>
            <a:r>
              <a:rPr lang="cs-CZ" sz="2000" dirty="0">
                <a:ea typeface="+mn-lt"/>
                <a:cs typeface="+mn-lt"/>
              </a:rPr>
              <a:t> gel </a:t>
            </a:r>
            <a:r>
              <a:rPr lang="cs-CZ" sz="2000" dirty="0" err="1">
                <a:ea typeface="+mn-lt"/>
                <a:cs typeface="+mn-lt"/>
              </a:rPr>
              <a:t>electrophoresis</a:t>
            </a:r>
            <a:r>
              <a:rPr lang="cs-CZ" sz="2000" dirty="0">
                <a:ea typeface="+mn-lt"/>
                <a:cs typeface="+mn-lt"/>
              </a:rPr>
              <a:t>?</a:t>
            </a:r>
            <a:endParaRPr lang="cs-CZ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cs-CZ" sz="2000" dirty="0"/>
          </a:p>
          <a:p>
            <a:pPr>
              <a:buAutoNum type="arabicPeriod"/>
            </a:pPr>
            <a:endParaRPr lang="cs-CZ" sz="2000" dirty="0"/>
          </a:p>
          <a:p>
            <a:pPr>
              <a:buAutoNum type="arabicPeriod"/>
            </a:pPr>
            <a:endParaRPr lang="cs-CZ" sz="2000" dirty="0"/>
          </a:p>
          <a:p>
            <a:pPr marL="444500" indent="-444500">
              <a:buAutoNum type="arabicPeriod"/>
            </a:pPr>
            <a:endParaRPr lang="cs-CZ" sz="2000" dirty="0"/>
          </a:p>
          <a:p>
            <a:pPr marL="514350" indent="-514350">
              <a:buAutoNum type="arabicPeriod"/>
            </a:pPr>
            <a:endParaRPr lang="cs-CZ" sz="2000" dirty="0"/>
          </a:p>
          <a:p>
            <a:pPr>
              <a:buAutoNum type="arabicPeriod"/>
            </a:pPr>
            <a:endParaRPr lang="cs-CZ" dirty="0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0121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názornění DNA">
            <a:extLst>
              <a:ext uri="{FF2B5EF4-FFF2-40B4-BE49-F238E27FC236}">
                <a16:creationId xmlns:a16="http://schemas.microsoft.com/office/drawing/2014/main" id="{B25D8B63-AC49-40DB-7289-DFA91317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12" y="0"/>
            <a:ext cx="12245441" cy="6858000"/>
          </a:xfrm>
          <a:prstGeom prst="rect">
            <a:avLst/>
          </a:prstGeom>
        </p:spPr>
      </p:pic>
      <p:sp>
        <p:nvSpPr>
          <p:cNvPr id="5" name="Rectangle 34">
            <a:extLst>
              <a:ext uri="{FF2B5EF4-FFF2-40B4-BE49-F238E27FC236}">
                <a16:creationId xmlns:a16="http://schemas.microsoft.com/office/drawing/2014/main" id="{9BF4D4EC-D972-3B52-D796-60237BD7E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12192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826828-BDE4-9ED7-86C5-2A073AE52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0" y="1577446"/>
            <a:ext cx="9144000" cy="1276350"/>
          </a:xfrm>
        </p:spPr>
        <p:txBody>
          <a:bodyPr/>
          <a:lstStyle/>
          <a:p>
            <a:r>
              <a:rPr lang="cs-CZ" dirty="0" err="1"/>
              <a:t>Thanks</a:t>
            </a:r>
            <a:r>
              <a:rPr lang="cs-CZ" dirty="0"/>
              <a:t> to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6E42F0-2AC7-AFC7-ECB3-596C3E88D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20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cs-CZ" dirty="0">
                <a:ea typeface="+mn-lt"/>
                <a:cs typeface="+mn-lt"/>
              </a:rPr>
              <a:t>IVA VETUNI</a:t>
            </a:r>
          </a:p>
          <a:p>
            <a:pPr lvl="1"/>
            <a:r>
              <a:rPr lang="cs-CZ" dirty="0">
                <a:ea typeface="+mn-lt"/>
                <a:cs typeface="+mn-lt"/>
              </a:rPr>
              <a:t>Mgr. Ivo Papoušek, Ph.D. </a:t>
            </a:r>
            <a:r>
              <a:rPr lang="cs-CZ" dirty="0" err="1">
                <a:ea typeface="+mn-lt"/>
                <a:cs typeface="+mn-lt"/>
              </a:rPr>
              <a:t>for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revision</a:t>
            </a:r>
            <a:endParaRPr lang="cs-CZ" dirty="0" err="1"/>
          </a:p>
          <a:p>
            <a:pPr lvl="1"/>
            <a:r>
              <a:rPr lang="cs-CZ">
                <a:ea typeface="+mn-lt"/>
                <a:cs typeface="+mn-lt"/>
              </a:rPr>
              <a:t>Mgr. Kristýna Plšková </a:t>
            </a:r>
            <a:r>
              <a:rPr lang="cs-CZ" err="1">
                <a:ea typeface="+mn-lt"/>
                <a:cs typeface="+mn-lt"/>
              </a:rPr>
              <a:t>for</a:t>
            </a:r>
            <a:r>
              <a:rPr lang="cs-CZ">
                <a:ea typeface="+mn-lt"/>
                <a:cs typeface="+mn-lt"/>
              </a:rPr>
              <a:t> her </a:t>
            </a:r>
            <a:r>
              <a:rPr lang="cs-CZ" err="1">
                <a:ea typeface="+mn-lt"/>
                <a:cs typeface="+mn-lt"/>
              </a:rPr>
              <a:t>assistance</a:t>
            </a:r>
            <a:r>
              <a:rPr lang="cs-CZ">
                <a:ea typeface="+mn-lt"/>
                <a:cs typeface="+mn-lt"/>
              </a:rPr>
              <a:t> in </a:t>
            </a:r>
            <a:r>
              <a:rPr lang="cs-CZ" err="1">
                <a:ea typeface="+mn-lt"/>
                <a:cs typeface="+mn-lt"/>
              </a:rPr>
              <a:t>filming</a:t>
            </a:r>
            <a:r>
              <a:rPr lang="cs-CZ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editing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videos</a:t>
            </a:r>
            <a:endParaRPr lang="cs-CZ" err="1"/>
          </a:p>
          <a:p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FD07D21-249D-F4F1-A11E-B154A9DFA396}"/>
              </a:ext>
            </a:extLst>
          </p:cNvPr>
          <p:cNvCxnSpPr/>
          <p:nvPr/>
        </p:nvCxnSpPr>
        <p:spPr>
          <a:xfrm>
            <a:off x="-21772" y="1023257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DA73A9E-F072-FCAD-5555-09163F980946}"/>
              </a:ext>
            </a:extLst>
          </p:cNvPr>
          <p:cNvCxnSpPr/>
          <p:nvPr/>
        </p:nvCxnSpPr>
        <p:spPr>
          <a:xfrm>
            <a:off x="-21772" y="870857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5AC280D-4D47-C0EA-708D-A262B0643FA6}"/>
              </a:ext>
            </a:extLst>
          </p:cNvPr>
          <p:cNvCxnSpPr/>
          <p:nvPr/>
        </p:nvCxnSpPr>
        <p:spPr>
          <a:xfrm>
            <a:off x="-18724" y="5834743"/>
            <a:ext cx="1224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4C10653-677D-0229-B91F-305B90E20BBB}"/>
              </a:ext>
            </a:extLst>
          </p:cNvPr>
          <p:cNvCxnSpPr/>
          <p:nvPr/>
        </p:nvCxnSpPr>
        <p:spPr>
          <a:xfrm>
            <a:off x="-21772" y="5965371"/>
            <a:ext cx="12240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6">
            <a:extLst>
              <a:ext uri="{FF2B5EF4-FFF2-40B4-BE49-F238E27FC236}">
                <a16:creationId xmlns:a16="http://schemas.microsoft.com/office/drawing/2014/main" id="{4AEDF795-9D1A-AEF2-E8DB-40310AD43801}"/>
              </a:ext>
            </a:extLst>
          </p:cNvPr>
          <p:cNvSpPr txBox="1"/>
          <p:nvPr/>
        </p:nvSpPr>
        <p:spPr>
          <a:xfrm>
            <a:off x="444500" y="5145941"/>
            <a:ext cx="92075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ea typeface="+mn-lt"/>
                <a:cs typeface="+mn-lt"/>
              </a:rPr>
              <a:t>Videos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were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edited</a:t>
            </a:r>
            <a:r>
              <a:rPr lang="cs-CZ" dirty="0">
                <a:ea typeface="+mn-lt"/>
                <a:cs typeface="+mn-lt"/>
              </a:rPr>
              <a:t> in Microsoft </a:t>
            </a:r>
            <a:r>
              <a:rPr lang="cs-CZ" dirty="0" err="1">
                <a:ea typeface="+mn-lt"/>
                <a:cs typeface="+mn-lt"/>
              </a:rPr>
              <a:t>Clipchamp</a:t>
            </a:r>
          </a:p>
          <a:p>
            <a:r>
              <a:rPr lang="cs-CZ" dirty="0">
                <a:ea typeface="+mn-lt"/>
                <a:cs typeface="+mn-lt"/>
              </a:rPr>
              <a:t>Music </a:t>
            </a:r>
            <a:r>
              <a:rPr lang="cs-CZ" dirty="0" err="1">
                <a:ea typeface="+mn-lt"/>
                <a:cs typeface="+mn-lt"/>
              </a:rPr>
              <a:t>taken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from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youtube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sound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library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406048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B816EA16-B808-6918-FACA-3046379FE9AE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B0773-6CA8-5BAE-AEEB-E1881D85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0" y="90526"/>
            <a:ext cx="4942111" cy="1325563"/>
          </a:xfrm>
        </p:spPr>
        <p:txBody>
          <a:bodyPr/>
          <a:lstStyle/>
          <a:p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61773B-0EDD-4BE9-1ADA-4FA403A6DCE4}"/>
              </a:ext>
            </a:extLst>
          </p:cNvPr>
          <p:cNvSpPr txBox="1"/>
          <p:nvPr/>
        </p:nvSpPr>
        <p:spPr>
          <a:xfrm>
            <a:off x="1335985" y="3297927"/>
            <a:ext cx="952003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Practical </a:t>
            </a:r>
            <a:r>
              <a:rPr lang="en-US" sz="2000"/>
              <a:t>testing</a:t>
            </a:r>
            <a:r>
              <a:rPr lang="en-US" sz="2000" dirty="0"/>
              <a:t> of basic methods used for DNA analysis</a:t>
            </a:r>
            <a:r>
              <a:rPr lang="cs-CZ" sz="20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dirty="0"/>
              <a:t>DNA </a:t>
            </a:r>
            <a:r>
              <a:rPr lang="cs-CZ" sz="2000" dirty="0" err="1"/>
              <a:t>isolation</a:t>
            </a:r>
            <a:endParaRPr lang="cs-CZ" sz="2000" dirty="0"/>
          </a:p>
          <a:p>
            <a:pPr marL="800100" lvl="1" indent="-342900">
              <a:buFont typeface="+mj-lt"/>
              <a:buAutoNum type="arabicPeriod"/>
            </a:pPr>
            <a:r>
              <a:rPr lang="cs-CZ" sz="2000" dirty="0"/>
              <a:t>DNA </a:t>
            </a:r>
            <a:r>
              <a:rPr lang="cs-CZ" sz="2000" dirty="0" err="1"/>
              <a:t>amplification</a:t>
            </a:r>
            <a:r>
              <a:rPr lang="cs-CZ" sz="2000" dirty="0"/>
              <a:t> by PCR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dirty="0"/>
              <a:t>Gele </a:t>
            </a:r>
            <a:r>
              <a:rPr lang="cs-CZ" sz="2000" dirty="0" err="1"/>
              <a:t>electrophoresis</a:t>
            </a:r>
            <a:endParaRPr lang="cs-CZ" sz="2000" dirty="0"/>
          </a:p>
          <a:p>
            <a:pPr marL="800100" lvl="1" indent="-342900">
              <a:buFont typeface="+mj-lt"/>
              <a:buAutoNum type="arabicPeriod"/>
            </a:pPr>
            <a:r>
              <a:rPr lang="cs-CZ" sz="2000" dirty="0" err="1"/>
              <a:t>Evaluation</a:t>
            </a:r>
            <a:r>
              <a:rPr lang="cs-CZ" sz="2000" dirty="0"/>
              <a:t> </a:t>
            </a:r>
            <a:r>
              <a:rPr lang="cs-CZ" sz="2000" dirty="0" err="1"/>
              <a:t>results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PCR by UV </a:t>
            </a:r>
            <a:r>
              <a:rPr lang="cs-CZ" sz="2000" dirty="0" err="1"/>
              <a:t>transluminator</a:t>
            </a:r>
            <a:endParaRPr lang="cs-CZ" sz="2000" dirty="0"/>
          </a:p>
          <a:p>
            <a:pPr marL="800100" lvl="1" indent="-342900">
              <a:buFont typeface="+mj-lt"/>
              <a:buAutoNum type="arabicPeriod"/>
            </a:pPr>
            <a:r>
              <a:rPr lang="cs-CZ" sz="2000" dirty="0" err="1"/>
              <a:t>Evaluation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results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D14B56-3B9B-0576-7617-E2F5E430CCF8}"/>
              </a:ext>
            </a:extLst>
          </p:cNvPr>
          <p:cNvSpPr txBox="1"/>
          <p:nvPr/>
        </p:nvSpPr>
        <p:spPr>
          <a:xfrm>
            <a:off x="1335985" y="1982450"/>
            <a:ext cx="9635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accent1"/>
                </a:solidFill>
              </a:rPr>
              <a:t>Task</a:t>
            </a:r>
            <a:r>
              <a:rPr lang="cs-CZ" sz="3200" b="1" dirty="0">
                <a:solidFill>
                  <a:schemeClr val="accent1"/>
                </a:solidFill>
              </a:rPr>
              <a:t>: Sex </a:t>
            </a:r>
            <a:r>
              <a:rPr lang="cs-CZ" sz="3200" b="1" dirty="0" err="1">
                <a:solidFill>
                  <a:schemeClr val="accent1"/>
                </a:solidFill>
              </a:rPr>
              <a:t>determination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</a:rPr>
              <a:t>of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</a:rPr>
              <a:t>bird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</a:rPr>
              <a:t>from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</a:rPr>
              <a:t>the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</a:rPr>
              <a:t>biological</a:t>
            </a:r>
            <a:r>
              <a:rPr lang="cs-CZ" sz="3200" b="1" dirty="0">
                <a:solidFill>
                  <a:schemeClr val="accent1"/>
                </a:solidFill>
              </a:rPr>
              <a:t> materiál (</a:t>
            </a:r>
            <a:r>
              <a:rPr lang="cs-CZ" sz="3200" b="1" dirty="0" err="1">
                <a:solidFill>
                  <a:schemeClr val="accent1"/>
                </a:solidFill>
              </a:rPr>
              <a:t>muscle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</a:rPr>
              <a:t>tissue</a:t>
            </a:r>
            <a:r>
              <a:rPr lang="cs-CZ" sz="3200" b="1" dirty="0">
                <a:solidFill>
                  <a:schemeClr val="accent1"/>
                </a:solidFill>
              </a:rPr>
              <a:t>) by PCR</a:t>
            </a:r>
          </a:p>
          <a:p>
            <a:endParaRPr lang="cs-CZ" sz="24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0C9419A-736A-6021-DF2A-5E7B470ACD45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Šipka: pětiúhelník 16">
            <a:extLst>
              <a:ext uri="{FF2B5EF4-FFF2-40B4-BE49-F238E27FC236}">
                <a16:creationId xmlns:a16="http://schemas.microsoft.com/office/drawing/2014/main" id="{37A5E5B7-B19B-2FBC-8B81-3A7AE23C456B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1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81" y="1420193"/>
            <a:ext cx="11740467" cy="4445012"/>
          </a:xfrm>
        </p:spPr>
        <p:txBody>
          <a:bodyPr vert="horz" lIns="91440" tIns="360000" rIns="91440" bIns="45720" rtlCol="0" anchor="t">
            <a:normAutofit/>
          </a:bodyPr>
          <a:lstStyle/>
          <a:p>
            <a:pPr>
              <a:buFont typeface="Arial" panose="02110004020202020204"/>
              <a:buChar char="•"/>
            </a:pPr>
            <a:r>
              <a:rPr lang="cs-CZ" sz="2000" dirty="0">
                <a:ea typeface="+mn-lt"/>
                <a:cs typeface="+mn-lt"/>
              </a:rPr>
              <a:t>Sex </a:t>
            </a:r>
            <a:r>
              <a:rPr lang="cs-CZ" sz="2000" dirty="0" err="1">
                <a:ea typeface="+mn-lt"/>
                <a:cs typeface="+mn-lt"/>
              </a:rPr>
              <a:t>determination</a:t>
            </a:r>
            <a:r>
              <a:rPr lang="cs-CZ" sz="2000" dirty="0">
                <a:ea typeface="+mn-lt"/>
                <a:cs typeface="+mn-lt"/>
              </a:rPr>
              <a:t> in </a:t>
            </a:r>
            <a:r>
              <a:rPr lang="cs-CZ" sz="2000" dirty="0" err="1">
                <a:ea typeface="+mn-lt"/>
                <a:cs typeface="+mn-lt"/>
              </a:rPr>
              <a:t>birds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is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often</a:t>
            </a:r>
            <a:r>
              <a:rPr lang="cs-CZ" sz="2000" dirty="0">
                <a:ea typeface="+mn-lt"/>
                <a:cs typeface="+mn-lt"/>
              </a:rPr>
              <a:t> very </a:t>
            </a:r>
            <a:r>
              <a:rPr lang="cs-CZ" sz="2000" dirty="0" err="1">
                <a:ea typeface="+mn-lt"/>
                <a:cs typeface="+mn-lt"/>
              </a:rPr>
              <a:t>difficult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according</a:t>
            </a:r>
            <a:r>
              <a:rPr lang="cs-CZ" sz="2000" dirty="0">
                <a:ea typeface="+mn-lt"/>
                <a:cs typeface="+mn-lt"/>
              </a:rPr>
              <a:t> to </a:t>
            </a:r>
            <a:r>
              <a:rPr lang="cs-CZ" sz="2000" dirty="0" err="1">
                <a:ea typeface="+mn-lt"/>
                <a:cs typeface="+mn-lt"/>
              </a:rPr>
              <a:t>morphological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features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especially</a:t>
            </a:r>
            <a:r>
              <a:rPr lang="cs-CZ" sz="2000" dirty="0">
                <a:ea typeface="+mn-lt"/>
                <a:cs typeface="+mn-lt"/>
              </a:rPr>
              <a:t> in </a:t>
            </a:r>
            <a:r>
              <a:rPr lang="cs-CZ" sz="2000" dirty="0" err="1">
                <a:ea typeface="+mn-lt"/>
                <a:cs typeface="+mn-lt"/>
              </a:rPr>
              <a:t>monomorphic</a:t>
            </a:r>
            <a:r>
              <a:rPr lang="cs-CZ" sz="2000" dirty="0">
                <a:ea typeface="+mn-lt"/>
                <a:cs typeface="+mn-lt"/>
              </a:rPr>
              <a:t> species and </a:t>
            </a:r>
            <a:r>
              <a:rPr lang="cs-CZ" sz="2000" dirty="0" err="1">
                <a:ea typeface="+mn-lt"/>
                <a:cs typeface="+mn-lt"/>
              </a:rPr>
              <a:t>young</a:t>
            </a:r>
            <a:r>
              <a:rPr lang="cs-CZ" sz="2000" dirty="0">
                <a:ea typeface="+mn-lt"/>
                <a:cs typeface="+mn-lt"/>
              </a:rPr>
              <a:t>, </a:t>
            </a:r>
            <a:r>
              <a:rPr lang="cs-CZ" sz="2000" dirty="0" err="1">
                <a:ea typeface="+mn-lt"/>
                <a:cs typeface="+mn-lt"/>
              </a:rPr>
              <a:t>therefore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molecular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methods</a:t>
            </a:r>
            <a:r>
              <a:rPr lang="cs-CZ" sz="2000" dirty="0">
                <a:ea typeface="+mn-lt"/>
                <a:cs typeface="+mn-lt"/>
              </a:rPr>
              <a:t> are </a:t>
            </a:r>
            <a:r>
              <a:rPr lang="cs-CZ" sz="2000" dirty="0" err="1">
                <a:ea typeface="+mn-lt"/>
                <a:cs typeface="+mn-lt"/>
              </a:rPr>
              <a:t>used</a:t>
            </a:r>
            <a:r>
              <a:rPr lang="cs-CZ" sz="2000" dirty="0">
                <a:ea typeface="+mn-lt"/>
                <a:cs typeface="+mn-lt"/>
              </a:rPr>
              <a:t> to </a:t>
            </a:r>
            <a:r>
              <a:rPr lang="cs-CZ" sz="2000" dirty="0" err="1">
                <a:ea typeface="+mn-lt"/>
                <a:cs typeface="+mn-lt"/>
              </a:rPr>
              <a:t>determine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their</a:t>
            </a:r>
            <a:r>
              <a:rPr lang="cs-CZ" sz="2000" dirty="0">
                <a:ea typeface="+mn-lt"/>
                <a:cs typeface="+mn-lt"/>
              </a:rPr>
              <a:t> sex. </a:t>
            </a:r>
            <a:r>
              <a:rPr lang="cs-CZ" sz="2000" dirty="0" err="1">
                <a:ea typeface="+mn-lt"/>
                <a:cs typeface="+mn-lt"/>
              </a:rPr>
              <a:t>Samples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sex </a:t>
            </a:r>
            <a:r>
              <a:rPr lang="cs-CZ" sz="2000" dirty="0" err="1">
                <a:ea typeface="+mn-lt"/>
                <a:cs typeface="+mn-lt"/>
              </a:rPr>
              <a:t>determination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can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be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example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blood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tissue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shell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membrane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plucked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feathers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with</a:t>
            </a:r>
            <a:r>
              <a:rPr lang="cs-CZ" sz="2000" dirty="0">
                <a:ea typeface="+mn-lt"/>
                <a:cs typeface="+mn-lt"/>
              </a:rPr>
              <a:t> pulp.</a:t>
            </a:r>
            <a:endParaRPr lang="cs-CZ" sz="2000" dirty="0"/>
          </a:p>
          <a:p>
            <a:pPr>
              <a:buFont typeface="Arial" panose="02110004020202020204"/>
              <a:buChar char="•"/>
            </a:pPr>
            <a:r>
              <a:rPr lang="cs-CZ" sz="200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CHD gene (</a:t>
            </a:r>
            <a:r>
              <a:rPr lang="cs-CZ" sz="2000" b="1" dirty="0">
                <a:ea typeface="+mn-lt"/>
                <a:cs typeface="+mn-lt"/>
              </a:rPr>
              <a:t>C</a:t>
            </a:r>
            <a:r>
              <a:rPr lang="cs-CZ" sz="2000" dirty="0">
                <a:ea typeface="+mn-lt"/>
                <a:cs typeface="+mn-lt"/>
              </a:rPr>
              <a:t>hromo-</a:t>
            </a:r>
            <a:r>
              <a:rPr lang="cs-CZ" sz="2000" b="1" err="1">
                <a:ea typeface="+mn-lt"/>
                <a:cs typeface="+mn-lt"/>
              </a:rPr>
              <a:t>H</a:t>
            </a:r>
            <a:r>
              <a:rPr lang="cs-CZ" sz="2000" err="1">
                <a:ea typeface="+mn-lt"/>
                <a:cs typeface="+mn-lt"/>
              </a:rPr>
              <a:t>elicase</a:t>
            </a:r>
            <a:r>
              <a:rPr lang="cs-CZ" sz="2000" dirty="0">
                <a:ea typeface="+mn-lt"/>
                <a:cs typeface="+mn-lt"/>
              </a:rPr>
              <a:t>-</a:t>
            </a:r>
            <a:r>
              <a:rPr lang="cs-CZ" sz="2000" b="1" dirty="0">
                <a:ea typeface="+mn-lt"/>
                <a:cs typeface="+mn-lt"/>
              </a:rPr>
              <a:t>DNA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binding</a:t>
            </a:r>
            <a:r>
              <a:rPr lang="cs-CZ" sz="2000" dirty="0">
                <a:ea typeface="+mn-lt"/>
                <a:cs typeface="+mn-lt"/>
              </a:rPr>
              <a:t> gene), </a:t>
            </a:r>
            <a:r>
              <a:rPr lang="cs-CZ" sz="2000" err="1">
                <a:ea typeface="+mn-lt"/>
                <a:cs typeface="+mn-lt"/>
              </a:rPr>
              <a:t>which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is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located</a:t>
            </a:r>
            <a:r>
              <a:rPr lang="cs-CZ" sz="2000" dirty="0">
                <a:ea typeface="+mn-lt"/>
                <a:cs typeface="+mn-lt"/>
              </a:rPr>
              <a:t> on </a:t>
            </a:r>
            <a:r>
              <a:rPr lang="cs-CZ" sz="200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sex </a:t>
            </a:r>
            <a:r>
              <a:rPr lang="cs-CZ" sz="2000" err="1">
                <a:ea typeface="+mn-lt"/>
                <a:cs typeface="+mn-lt"/>
              </a:rPr>
              <a:t>chromosomes</a:t>
            </a:r>
            <a:r>
              <a:rPr lang="cs-CZ" sz="2000" dirty="0">
                <a:ea typeface="+mn-lt"/>
                <a:cs typeface="+mn-lt"/>
              </a:rPr>
              <a:t> in </a:t>
            </a:r>
            <a:r>
              <a:rPr lang="cs-CZ" sz="2000" err="1">
                <a:ea typeface="+mn-lt"/>
                <a:cs typeface="+mn-lt"/>
              </a:rPr>
              <a:t>birds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err="1">
                <a:ea typeface="+mn-lt"/>
                <a:cs typeface="+mn-lt"/>
              </a:rPr>
              <a:t>is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used</a:t>
            </a:r>
            <a:r>
              <a:rPr lang="cs-CZ" sz="2000" dirty="0">
                <a:ea typeface="+mn-lt"/>
                <a:cs typeface="+mn-lt"/>
              </a:rPr>
              <a:t> to </a:t>
            </a:r>
            <a:r>
              <a:rPr lang="cs-CZ" sz="2000" err="1">
                <a:ea typeface="+mn-lt"/>
                <a:cs typeface="+mn-lt"/>
              </a:rPr>
              <a:t>determine</a:t>
            </a:r>
            <a:r>
              <a:rPr lang="cs-CZ" sz="2000" dirty="0">
                <a:ea typeface="+mn-lt"/>
                <a:cs typeface="+mn-lt"/>
              </a:rPr>
              <a:t> sex. </a:t>
            </a:r>
            <a:r>
              <a:rPr lang="cs-CZ" sz="200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b="1" err="1">
                <a:ea typeface="+mn-lt"/>
                <a:cs typeface="+mn-lt"/>
              </a:rPr>
              <a:t>female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dirty="0">
                <a:ea typeface="+mn-lt"/>
                <a:cs typeface="+mn-lt"/>
              </a:rPr>
              <a:t>sex </a:t>
            </a:r>
            <a:r>
              <a:rPr lang="cs-CZ" sz="2000" err="1">
                <a:ea typeface="+mn-lt"/>
                <a:cs typeface="+mn-lt"/>
              </a:rPr>
              <a:t>chromosomes</a:t>
            </a:r>
            <a:r>
              <a:rPr lang="cs-CZ" sz="2000" dirty="0">
                <a:ea typeface="+mn-lt"/>
                <a:cs typeface="+mn-lt"/>
              </a:rPr>
              <a:t> are </a:t>
            </a:r>
            <a:r>
              <a:rPr lang="cs-CZ" sz="2000" b="1" dirty="0">
                <a:ea typeface="+mn-lt"/>
                <a:cs typeface="+mn-lt"/>
              </a:rPr>
              <a:t>ZW </a:t>
            </a:r>
            <a:r>
              <a:rPr lang="cs-CZ" sz="2000" dirty="0">
                <a:ea typeface="+mn-lt"/>
                <a:cs typeface="+mn-lt"/>
              </a:rPr>
              <a:t>(</a:t>
            </a:r>
            <a:r>
              <a:rPr lang="cs-CZ" sz="2000" err="1">
                <a:ea typeface="+mn-lt"/>
                <a:cs typeface="+mn-lt"/>
              </a:rPr>
              <a:t>heterogametic</a:t>
            </a:r>
            <a:r>
              <a:rPr lang="cs-CZ" sz="2000" dirty="0">
                <a:ea typeface="+mn-lt"/>
                <a:cs typeface="+mn-lt"/>
              </a:rPr>
              <a:t> sex). </a:t>
            </a:r>
            <a:r>
              <a:rPr lang="cs-CZ" sz="200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b="1" dirty="0">
                <a:ea typeface="+mn-lt"/>
                <a:cs typeface="+mn-lt"/>
              </a:rPr>
              <a:t>male </a:t>
            </a:r>
            <a:r>
              <a:rPr lang="cs-CZ" sz="2000" dirty="0">
                <a:ea typeface="+mn-lt"/>
                <a:cs typeface="+mn-lt"/>
              </a:rPr>
              <a:t>sex </a:t>
            </a:r>
            <a:r>
              <a:rPr lang="cs-CZ" sz="2000" err="1">
                <a:ea typeface="+mn-lt"/>
                <a:cs typeface="+mn-lt"/>
              </a:rPr>
              <a:t>chromosomes</a:t>
            </a:r>
            <a:r>
              <a:rPr lang="cs-CZ" sz="2000" dirty="0">
                <a:ea typeface="+mn-lt"/>
                <a:cs typeface="+mn-lt"/>
              </a:rPr>
              <a:t> are </a:t>
            </a:r>
            <a:r>
              <a:rPr lang="cs-CZ" sz="2000" b="1" dirty="0">
                <a:ea typeface="+mn-lt"/>
                <a:cs typeface="+mn-lt"/>
              </a:rPr>
              <a:t>ZZ </a:t>
            </a:r>
            <a:r>
              <a:rPr lang="cs-CZ" sz="2000" dirty="0">
                <a:ea typeface="+mn-lt"/>
                <a:cs typeface="+mn-lt"/>
              </a:rPr>
              <a:t>(</a:t>
            </a:r>
            <a:r>
              <a:rPr lang="cs-CZ" sz="2000" err="1">
                <a:ea typeface="+mn-lt"/>
                <a:cs typeface="+mn-lt"/>
              </a:rPr>
              <a:t>homogametic</a:t>
            </a:r>
            <a:r>
              <a:rPr lang="cs-CZ" sz="2000" dirty="0">
                <a:ea typeface="+mn-lt"/>
                <a:cs typeface="+mn-lt"/>
              </a:rPr>
              <a:t> sex).</a:t>
            </a:r>
            <a:endParaRPr lang="cs-CZ" sz="2000" dirty="0"/>
          </a:p>
          <a:p>
            <a:pPr>
              <a:buFont typeface="Arial" panose="02110004020202020204"/>
              <a:buChar char="•"/>
            </a:pPr>
            <a:r>
              <a:rPr lang="cs-CZ" sz="2000" dirty="0" err="1">
                <a:ea typeface="+mn-lt"/>
                <a:cs typeface="+mn-lt"/>
              </a:rPr>
              <a:t>With</a:t>
            </a:r>
            <a:r>
              <a:rPr lang="cs-CZ" sz="2000" dirty="0">
                <a:ea typeface="+mn-lt"/>
                <a:cs typeface="+mn-lt"/>
              </a:rPr>
              <a:t> PCR,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DNA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corresponding</a:t>
            </a:r>
            <a:r>
              <a:rPr lang="cs-CZ" sz="2000" dirty="0">
                <a:ea typeface="+mn-lt"/>
                <a:cs typeface="+mn-lt"/>
              </a:rPr>
              <a:t> part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gene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W chromosome (CHD-W) and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Z chromosome (CHD-Z) </a:t>
            </a:r>
            <a:r>
              <a:rPr lang="cs-CZ" sz="2000" dirty="0" err="1">
                <a:ea typeface="+mn-lt"/>
                <a:cs typeface="+mn-lt"/>
              </a:rPr>
              <a:t>is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amplified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using</a:t>
            </a:r>
            <a:r>
              <a:rPr lang="cs-CZ" sz="2000" dirty="0">
                <a:ea typeface="+mn-lt"/>
                <a:cs typeface="+mn-lt"/>
              </a:rPr>
              <a:t> by </a:t>
            </a:r>
            <a:r>
              <a:rPr lang="cs-CZ" sz="2000" dirty="0" err="1">
                <a:ea typeface="+mn-lt"/>
                <a:cs typeface="+mn-lt"/>
              </a:rPr>
              <a:t>specific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primers</a:t>
            </a:r>
            <a:r>
              <a:rPr lang="cs-CZ" sz="2000" dirty="0">
                <a:ea typeface="+mn-lt"/>
                <a:cs typeface="+mn-lt"/>
              </a:rPr>
              <a:t>. </a:t>
            </a:r>
            <a:r>
              <a:rPr lang="cs-CZ" sz="2000" dirty="0" err="1">
                <a:ea typeface="+mn-lt"/>
                <a:cs typeface="+mn-lt"/>
              </a:rPr>
              <a:t>During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electrophoretic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separation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b="1" dirty="0" err="1">
                <a:ea typeface="+mn-lt"/>
                <a:cs typeface="+mn-lt"/>
              </a:rPr>
              <a:t>two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bands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female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dirty="0">
                <a:ea typeface="+mn-lt"/>
                <a:cs typeface="+mn-lt"/>
              </a:rPr>
              <a:t>sex </a:t>
            </a:r>
            <a:r>
              <a:rPr lang="cs-CZ" sz="2000" dirty="0" err="1">
                <a:ea typeface="+mn-lt"/>
                <a:cs typeface="+mn-lt"/>
              </a:rPr>
              <a:t>can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observed</a:t>
            </a:r>
            <a:r>
              <a:rPr lang="cs-CZ" sz="2000" dirty="0">
                <a:ea typeface="+mn-lt"/>
                <a:cs typeface="+mn-lt"/>
              </a:rPr>
              <a:t> on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gel,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larger</a:t>
            </a:r>
            <a:r>
              <a:rPr lang="cs-CZ" sz="2000" dirty="0">
                <a:ea typeface="+mn-lt"/>
                <a:cs typeface="+mn-lt"/>
              </a:rPr>
              <a:t> CHD-Z (600 </a:t>
            </a:r>
            <a:r>
              <a:rPr lang="cs-CZ" sz="2000" dirty="0" err="1">
                <a:ea typeface="+mn-lt"/>
                <a:cs typeface="+mn-lt"/>
              </a:rPr>
              <a:t>pb</a:t>
            </a:r>
            <a:r>
              <a:rPr lang="cs-CZ" sz="2000" dirty="0">
                <a:ea typeface="+mn-lt"/>
                <a:cs typeface="+mn-lt"/>
              </a:rPr>
              <a:t>) and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smaller</a:t>
            </a:r>
            <a:r>
              <a:rPr lang="cs-CZ" sz="2000" dirty="0">
                <a:ea typeface="+mn-lt"/>
                <a:cs typeface="+mn-lt"/>
              </a:rPr>
              <a:t> CHD-W (400 </a:t>
            </a:r>
            <a:r>
              <a:rPr lang="cs-CZ" sz="2000" dirty="0" err="1">
                <a:ea typeface="+mn-lt"/>
                <a:cs typeface="+mn-lt"/>
              </a:rPr>
              <a:t>pb</a:t>
            </a:r>
            <a:r>
              <a:rPr lang="cs-CZ" sz="2000" dirty="0">
                <a:ea typeface="+mn-lt"/>
                <a:cs typeface="+mn-lt"/>
              </a:rPr>
              <a:t>). </a:t>
            </a:r>
            <a:r>
              <a:rPr lang="cs-CZ" sz="2000" b="1" dirty="0" err="1">
                <a:ea typeface="+mn-lt"/>
                <a:cs typeface="+mn-lt"/>
              </a:rPr>
              <a:t>Males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dirty="0">
                <a:ea typeface="+mn-lt"/>
                <a:cs typeface="+mn-lt"/>
              </a:rPr>
              <a:t>are </a:t>
            </a:r>
            <a:r>
              <a:rPr lang="cs-CZ" sz="2000" dirty="0" err="1">
                <a:ea typeface="+mn-lt"/>
                <a:cs typeface="+mn-lt"/>
              </a:rPr>
              <a:t>characterized</a:t>
            </a:r>
            <a:r>
              <a:rPr lang="cs-CZ" sz="2000" dirty="0">
                <a:ea typeface="+mn-lt"/>
                <a:cs typeface="+mn-lt"/>
              </a:rPr>
              <a:t> by </a:t>
            </a:r>
            <a:r>
              <a:rPr lang="cs-CZ" sz="2000" dirty="0" err="1">
                <a:ea typeface="+mn-lt"/>
                <a:cs typeface="+mn-lt"/>
              </a:rPr>
              <a:t>the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only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one</a:t>
            </a:r>
            <a:r>
              <a:rPr lang="cs-CZ" sz="2000" b="1" dirty="0">
                <a:ea typeface="+mn-lt"/>
                <a:cs typeface="+mn-lt"/>
              </a:rPr>
              <a:t> </a:t>
            </a:r>
            <a:r>
              <a:rPr lang="cs-CZ" sz="2000" b="1" dirty="0" err="1">
                <a:ea typeface="+mn-lt"/>
                <a:cs typeface="+mn-lt"/>
              </a:rPr>
              <a:t>larger</a:t>
            </a:r>
            <a:r>
              <a:rPr lang="cs-CZ" sz="2000" b="1" dirty="0">
                <a:ea typeface="+mn-lt"/>
                <a:cs typeface="+mn-lt"/>
              </a:rPr>
              <a:t> band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for</a:t>
            </a:r>
            <a:r>
              <a:rPr lang="cs-CZ" sz="2000" dirty="0">
                <a:ea typeface="+mn-lt"/>
                <a:cs typeface="+mn-lt"/>
              </a:rPr>
              <a:t> CHD-Z (600 </a:t>
            </a:r>
            <a:r>
              <a:rPr lang="cs-CZ" sz="2000" dirty="0" err="1">
                <a:ea typeface="+mn-lt"/>
                <a:cs typeface="+mn-lt"/>
              </a:rPr>
              <a:t>pb</a:t>
            </a:r>
            <a:r>
              <a:rPr lang="cs-CZ" sz="2000" dirty="0">
                <a:ea typeface="+mn-lt"/>
                <a:cs typeface="+mn-lt"/>
              </a:rPr>
              <a:t>).</a:t>
            </a:r>
            <a:endParaRPr lang="cs-CZ" sz="2000" dirty="0"/>
          </a:p>
          <a:p>
            <a:pPr>
              <a:buFont typeface="Arial" panose="02110004020202020204"/>
              <a:buChar char="•"/>
            </a:pPr>
            <a:endParaRPr lang="cs-CZ" sz="2000" dirty="0"/>
          </a:p>
          <a:p>
            <a:pPr>
              <a:buFont typeface="Arial" panose="02110004020202020204"/>
            </a:pPr>
            <a:endParaRPr lang="cs-CZ" sz="2000" dirty="0"/>
          </a:p>
          <a:p>
            <a:pPr marL="444500" indent="-444500">
              <a:buFont typeface="Arial" panose="02110004020202020204"/>
            </a:pPr>
            <a:endParaRPr lang="cs-CZ" sz="2000" dirty="0"/>
          </a:p>
          <a:p>
            <a:pPr marL="514350" indent="-514350">
              <a:buFont typeface="Arial" panose="02110004020202020204"/>
            </a:pPr>
            <a:endParaRPr lang="cs-CZ" sz="2000" dirty="0"/>
          </a:p>
          <a:p>
            <a:endParaRPr lang="cs-CZ" dirty="0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sex </a:t>
            </a:r>
            <a:r>
              <a:rPr lang="cs-CZ" dirty="0" err="1"/>
              <a:t>determination</a:t>
            </a:r>
            <a:r>
              <a:rPr lang="cs-CZ" dirty="0"/>
              <a:t> in </a:t>
            </a:r>
            <a:r>
              <a:rPr lang="cs-CZ" dirty="0" err="1"/>
              <a:t>bird</a:t>
            </a:r>
          </a:p>
        </p:txBody>
      </p:sp>
    </p:spTree>
    <p:extLst>
      <p:ext uri="{BB962C8B-B14F-4D97-AF65-F5344CB8AC3E}">
        <p14:creationId xmlns:p14="http://schemas.microsoft.com/office/powerpoint/2010/main" val="393655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198989E9-1939-21BA-D5D5-2B35F90B58F2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A4BA4-5AEA-BD1C-27BF-702AE7D0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966" y="78982"/>
            <a:ext cx="10515600" cy="1325563"/>
          </a:xfrm>
        </p:spPr>
        <p:txBody>
          <a:bodyPr/>
          <a:lstStyle/>
          <a:p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DNA </a:t>
            </a:r>
            <a:r>
              <a:rPr lang="cs-CZ" dirty="0" err="1"/>
              <a:t>isolation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08858D-BFC5-9C46-E8F0-0A6F17204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630" y="1424679"/>
            <a:ext cx="5292668" cy="3760931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 err="1"/>
              <a:t>Take</a:t>
            </a:r>
            <a:r>
              <a:rPr lang="cs-CZ" sz="2000" dirty="0"/>
              <a:t> a </a:t>
            </a:r>
            <a:r>
              <a:rPr lang="cs-CZ" sz="2000" dirty="0" err="1"/>
              <a:t>piece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tissue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size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two</a:t>
            </a:r>
            <a:r>
              <a:rPr lang="cs-CZ" sz="2000" dirty="0"/>
              <a:t> </a:t>
            </a:r>
            <a:r>
              <a:rPr lang="cs-CZ" sz="2000" dirty="0" err="1"/>
              <a:t>pinheads</a:t>
            </a:r>
            <a:r>
              <a:rPr lang="cs-CZ" sz="2000" dirty="0"/>
              <a:t> and transfer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457200" indent="-457200">
              <a:buAutoNum type="arabicPeriod"/>
            </a:pPr>
            <a:r>
              <a:rPr lang="cs-CZ" sz="2000" dirty="0" err="1"/>
              <a:t>Add</a:t>
            </a:r>
            <a:r>
              <a:rPr lang="cs-CZ" sz="2000" dirty="0"/>
              <a:t> 200 µl </a:t>
            </a:r>
            <a:r>
              <a:rPr lang="cs-CZ" sz="2000" dirty="0" err="1"/>
              <a:t>of</a:t>
            </a:r>
            <a:r>
              <a:rPr lang="cs-CZ" sz="2000" dirty="0"/>
              <a:t> buffer (</a:t>
            </a:r>
            <a:r>
              <a:rPr lang="cs-CZ" sz="2000" b="1" dirty="0">
                <a:solidFill>
                  <a:schemeClr val="accent1"/>
                </a:solidFill>
              </a:rPr>
              <a:t>GT Buffer</a:t>
            </a:r>
            <a:r>
              <a:rPr lang="cs-CZ" sz="2100" dirty="0"/>
              <a:t>)</a:t>
            </a:r>
            <a:endParaRPr lang="cs-CZ"/>
          </a:p>
          <a:p>
            <a:pPr marL="457200" indent="-457200">
              <a:buFont typeface="+mj-lt"/>
              <a:buAutoNum type="arabicPeriod"/>
            </a:pPr>
            <a:r>
              <a:rPr lang="cs-CZ" sz="2000" dirty="0" err="1"/>
              <a:t>Homogenise</a:t>
            </a:r>
            <a:r>
              <a:rPr lang="cs-CZ" sz="2000" dirty="0"/>
              <a:t> </a:t>
            </a:r>
            <a:r>
              <a:rPr lang="cs-CZ" sz="2000" dirty="0" err="1"/>
              <a:t>tissue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microbeater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 err="1"/>
              <a:t>Add</a:t>
            </a:r>
            <a:r>
              <a:rPr lang="cs-CZ" sz="2000" dirty="0"/>
              <a:t> 20 µl </a:t>
            </a:r>
            <a:r>
              <a:rPr lang="cs-CZ" sz="2000" dirty="0" err="1"/>
              <a:t>of</a:t>
            </a:r>
            <a:r>
              <a:rPr lang="cs-CZ" sz="2000" dirty="0"/>
              <a:t> enzyme (</a:t>
            </a:r>
            <a:r>
              <a:rPr lang="cs-CZ" sz="2000" b="1" dirty="0" err="1">
                <a:solidFill>
                  <a:schemeClr val="accent1"/>
                </a:solidFill>
              </a:rPr>
              <a:t>proteinase</a:t>
            </a:r>
            <a:r>
              <a:rPr lang="cs-CZ" sz="2000" b="1" dirty="0">
                <a:solidFill>
                  <a:schemeClr val="accent1"/>
                </a:solidFill>
              </a:rPr>
              <a:t> K</a:t>
            </a:r>
            <a:r>
              <a:rPr lang="cs-CZ" sz="2000" dirty="0"/>
              <a:t>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/>
              <a:t>Close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, </a:t>
            </a:r>
            <a:r>
              <a:rPr lang="cs-CZ" sz="2000" dirty="0" err="1"/>
              <a:t>shake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 and </a:t>
            </a:r>
            <a:r>
              <a:rPr lang="cs-CZ" sz="2000" dirty="0" err="1"/>
              <a:t>incubate</a:t>
            </a:r>
            <a:r>
              <a:rPr lang="cs-CZ" sz="2000" dirty="0"/>
              <a:t> in </a:t>
            </a:r>
            <a:r>
              <a:rPr lang="cs-CZ" sz="2000" dirty="0" err="1"/>
              <a:t>room</a:t>
            </a:r>
            <a:r>
              <a:rPr lang="cs-CZ" sz="2000" dirty="0"/>
              <a:t> </a:t>
            </a:r>
            <a:r>
              <a:rPr lang="cs-CZ" sz="2000" dirty="0" err="1"/>
              <a:t>temperature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2 min</a:t>
            </a: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A1CDA20A-3171-966C-FD89-69D7E6862EDB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290D945-8F37-8720-2896-F569CEFE5C30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9E26496-5622-C83E-F205-6F594D6055FD}"/>
              </a:ext>
            </a:extLst>
          </p:cNvPr>
          <p:cNvGrpSpPr/>
          <p:nvPr/>
        </p:nvGrpSpPr>
        <p:grpSpPr>
          <a:xfrm>
            <a:off x="5358751" y="5553832"/>
            <a:ext cx="1473199" cy="511175"/>
            <a:chOff x="4565001" y="5553832"/>
            <a:chExt cx="1473199" cy="511175"/>
          </a:xfrm>
        </p:grpSpPr>
        <p:sp>
          <p:nvSpPr>
            <p:cNvPr id="8" name="Šipka: pětiúhelník 7">
              <a:extLst>
                <a:ext uri="{FF2B5EF4-FFF2-40B4-BE49-F238E27FC236}">
                  <a16:creationId xmlns:a16="http://schemas.microsoft.com/office/drawing/2014/main" id="{F1986996-6ABD-5954-C4A4-CE2388DD44F9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ástupný text 4">
              <a:extLst>
                <a:ext uri="{FF2B5EF4-FFF2-40B4-BE49-F238E27FC236}">
                  <a16:creationId xmlns:a16="http://schemas.microsoft.com/office/drawing/2014/main" id="{D3A60105-4808-0501-81B1-4CF92B399D7F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12" name="Online médium 11" title="1  Tissue preparation for DNA isolation">
            <a:hlinkClick r:id="" action="ppaction://media"/>
            <a:extLst>
              <a:ext uri="{FF2B5EF4-FFF2-40B4-BE49-F238E27FC236}">
                <a16:creationId xmlns:a16="http://schemas.microsoft.com/office/drawing/2014/main" id="{2B132A94-B914-4117-C751-050B331BDEDE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8950" y="1528233"/>
            <a:ext cx="5291730" cy="299085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F7B7616-9B15-01AB-C5AD-AC914C1F82A2}"/>
              </a:ext>
            </a:extLst>
          </p:cNvPr>
          <p:cNvSpPr txBox="1"/>
          <p:nvPr/>
        </p:nvSpPr>
        <p:spPr>
          <a:xfrm>
            <a:off x="783166" y="2296582"/>
            <a:ext cx="34184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(1,5 ml), </a:t>
            </a:r>
            <a:r>
              <a:rPr lang="cs-CZ" sz="2000" dirty="0" err="1"/>
              <a:t>marked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fix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43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61066B4A-0098-0B07-01FB-C7EFA67F0649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08858D-BFC5-9C46-E8F0-0A6F17204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70" y="1418515"/>
            <a:ext cx="5262467" cy="3684588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 err="1"/>
              <a:t>Add</a:t>
            </a:r>
            <a:r>
              <a:rPr lang="cs-CZ" sz="2000" dirty="0"/>
              <a:t> 200 µl </a:t>
            </a:r>
            <a:r>
              <a:rPr lang="cs-CZ" sz="2000" dirty="0" err="1"/>
              <a:t>lysis</a:t>
            </a:r>
            <a:r>
              <a:rPr lang="cs-CZ" sz="2000" dirty="0"/>
              <a:t> buffer (</a:t>
            </a:r>
            <a:r>
              <a:rPr lang="cs-CZ" sz="2000" b="1" dirty="0">
                <a:solidFill>
                  <a:schemeClr val="accent1"/>
                </a:solidFill>
              </a:rPr>
              <a:t>GBT Buffer</a:t>
            </a:r>
            <a:r>
              <a:rPr lang="cs-CZ" sz="2000" dirty="0"/>
              <a:t>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 err="1"/>
              <a:t>Close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, </a:t>
            </a:r>
            <a:r>
              <a:rPr lang="cs-CZ" sz="2000" dirty="0" err="1"/>
              <a:t>shake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 and place in </a:t>
            </a:r>
            <a:r>
              <a:rPr lang="cs-CZ" sz="2000" dirty="0" err="1"/>
              <a:t>shaking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thermoblock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/>
              <a:t>heated</a:t>
            </a:r>
            <a:r>
              <a:rPr lang="cs-CZ" sz="2000" dirty="0"/>
              <a:t> to 55 °C </a:t>
            </a:r>
            <a:r>
              <a:rPr lang="cs-CZ" sz="2000" dirty="0" err="1"/>
              <a:t>andincubate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3 </a:t>
            </a:r>
            <a:r>
              <a:rPr lang="cs-CZ" sz="2000" dirty="0" err="1"/>
              <a:t>hours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500 </a:t>
            </a:r>
            <a:r>
              <a:rPr lang="cs-CZ" sz="2000" dirty="0" err="1"/>
              <a:t>rpm</a:t>
            </a:r>
            <a:endParaRPr lang="cs-CZ" sz="2000" dirty="0"/>
          </a:p>
          <a:p>
            <a:pPr marL="457200" indent="-457200">
              <a:buFont typeface="+mj-lt"/>
              <a:buAutoNum type="arabicPeriod" startAt="6"/>
            </a:pPr>
            <a:r>
              <a:rPr lang="cs-CZ" sz="2000" dirty="0" err="1"/>
              <a:t>Lysed</a:t>
            </a:r>
            <a:r>
              <a:rPr lang="cs-CZ" sz="2000" dirty="0"/>
              <a:t> </a:t>
            </a:r>
            <a:r>
              <a:rPr lang="cs-CZ" sz="2000" dirty="0" err="1"/>
              <a:t>samples</a:t>
            </a:r>
            <a:r>
              <a:rPr lang="cs-CZ" sz="2000" dirty="0"/>
              <a:t>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stored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4 °C in </a:t>
            </a:r>
            <a:r>
              <a:rPr lang="cs-CZ" sz="2000" dirty="0" err="1"/>
              <a:t>the</a:t>
            </a:r>
            <a:r>
              <a:rPr lang="cs-CZ" sz="2000" dirty="0"/>
              <a:t>  </a:t>
            </a:r>
            <a:r>
              <a:rPr lang="cs-CZ" sz="2000" dirty="0" err="1">
                <a:solidFill>
                  <a:srgbClr val="C00000"/>
                </a:solidFill>
              </a:rPr>
              <a:t>fridge</a:t>
            </a:r>
            <a:endParaRPr lang="cs-CZ" sz="2000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60930159-8E0C-C3DD-8644-06AB55A353E8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AD29437-C57F-B4E3-13DD-9FEB45A9DC81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Nadpis 1">
            <a:extLst>
              <a:ext uri="{FF2B5EF4-FFF2-40B4-BE49-F238E27FC236}">
                <a16:creationId xmlns:a16="http://schemas.microsoft.com/office/drawing/2014/main" id="{3330CC1E-30D8-7FCD-C96F-D6318BF3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966" y="78982"/>
            <a:ext cx="10515600" cy="1325563"/>
          </a:xfrm>
        </p:spPr>
        <p:txBody>
          <a:bodyPr/>
          <a:lstStyle/>
          <a:p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DNA </a:t>
            </a:r>
            <a:r>
              <a:rPr lang="cs-CZ" dirty="0" err="1"/>
              <a:t>isolation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725F81DE-A849-AAC5-923F-9C1D2231F42E}"/>
              </a:ext>
            </a:extLst>
          </p:cNvPr>
          <p:cNvGrpSpPr/>
          <p:nvPr/>
        </p:nvGrpSpPr>
        <p:grpSpPr>
          <a:xfrm>
            <a:off x="5348168" y="5553832"/>
            <a:ext cx="1473199" cy="511175"/>
            <a:chOff x="4565001" y="5553832"/>
            <a:chExt cx="1473199" cy="511175"/>
          </a:xfrm>
        </p:grpSpPr>
        <p:sp>
          <p:nvSpPr>
            <p:cNvPr id="3" name="Šipka: pětiúhelník 2">
              <a:extLst>
                <a:ext uri="{FF2B5EF4-FFF2-40B4-BE49-F238E27FC236}">
                  <a16:creationId xmlns:a16="http://schemas.microsoft.com/office/drawing/2014/main" id="{38794C86-92AB-A088-7DC5-1CE496E81E25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ástupný text 4">
              <a:extLst>
                <a:ext uri="{FF2B5EF4-FFF2-40B4-BE49-F238E27FC236}">
                  <a16:creationId xmlns:a16="http://schemas.microsoft.com/office/drawing/2014/main" id="{D03BF290-1269-0C58-4577-15F962A9D5C0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12" name="Online médium 11" title="2  Tissue preparation for DNA isolation">
            <a:hlinkClick r:id="" action="ppaction://media"/>
            <a:extLst>
              <a:ext uri="{FF2B5EF4-FFF2-40B4-BE49-F238E27FC236}">
                <a16:creationId xmlns:a16="http://schemas.microsoft.com/office/drawing/2014/main" id="{A3B9C760-B791-6B75-29A0-4917853ED8DF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28367" y="1517650"/>
            <a:ext cx="5291730" cy="2990850"/>
          </a:xfrm>
        </p:spPr>
      </p:pic>
    </p:spTree>
    <p:extLst>
      <p:ext uri="{BB962C8B-B14F-4D97-AF65-F5344CB8AC3E}">
        <p14:creationId xmlns:p14="http://schemas.microsoft.com/office/powerpoint/2010/main" val="353419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6BF7AAE-6A8D-192D-8383-F2CF52F7091E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3EE631-58EF-F097-F41D-FCA3E82A8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124" y="1406335"/>
            <a:ext cx="5927079" cy="3742950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cs-CZ" sz="2000" dirty="0" err="1"/>
              <a:t>Add</a:t>
            </a:r>
            <a:r>
              <a:rPr lang="cs-CZ" sz="2000" dirty="0"/>
              <a:t> 200 µl </a:t>
            </a:r>
            <a:r>
              <a:rPr lang="cs-CZ" sz="2000" b="1" dirty="0">
                <a:solidFill>
                  <a:schemeClr val="accent1"/>
                </a:solidFill>
              </a:rPr>
              <a:t>96% ethanol </a:t>
            </a:r>
            <a:r>
              <a:rPr lang="cs-CZ" sz="2000" dirty="0"/>
              <a:t>to cell </a:t>
            </a:r>
            <a:r>
              <a:rPr lang="cs-CZ" sz="2000" dirty="0" err="1"/>
              <a:t>lysate</a:t>
            </a:r>
            <a:r>
              <a:rPr lang="cs-CZ" sz="2000" dirty="0"/>
              <a:t> in </a:t>
            </a:r>
            <a:r>
              <a:rPr lang="cs-CZ" sz="2000" dirty="0" err="1"/>
              <a:t>microtube</a:t>
            </a:r>
            <a:endParaRPr lang="cs-CZ" sz="2000" dirty="0"/>
          </a:p>
          <a:p>
            <a:pPr marL="457200" indent="-457200">
              <a:buFont typeface="+mj-lt"/>
              <a:buAutoNum type="arabicPeriod" startAt="9"/>
            </a:pPr>
            <a:r>
              <a:rPr lang="cs-CZ" sz="2000" dirty="0"/>
              <a:t>Mix </a:t>
            </a:r>
            <a:r>
              <a:rPr lang="cs-CZ" sz="2000" dirty="0" err="1"/>
              <a:t>content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by </a:t>
            </a:r>
            <a:r>
              <a:rPr lang="cs-CZ" sz="2000" dirty="0" err="1"/>
              <a:t>repeated</a:t>
            </a:r>
            <a:r>
              <a:rPr lang="cs-CZ" sz="2000" dirty="0"/>
              <a:t> </a:t>
            </a:r>
            <a:r>
              <a:rPr lang="cs-CZ" sz="2000" dirty="0" err="1"/>
              <a:t>turnover</a:t>
            </a:r>
            <a:endParaRPr lang="cs-CZ" sz="2000" dirty="0"/>
          </a:p>
          <a:p>
            <a:pPr marL="457200" indent="-457200">
              <a:buFont typeface="+mj-lt"/>
              <a:buAutoNum type="arabicPeriod" startAt="9"/>
            </a:pPr>
            <a:r>
              <a:rPr lang="cs-CZ" sz="2000" dirty="0" err="1"/>
              <a:t>Take</a:t>
            </a:r>
            <a:r>
              <a:rPr lang="cs-CZ" sz="2000" dirty="0"/>
              <a:t> </a:t>
            </a:r>
            <a:r>
              <a:rPr lang="cs-CZ" sz="2000" dirty="0" err="1"/>
              <a:t>colon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(</a:t>
            </a:r>
            <a:r>
              <a:rPr lang="cs-CZ" sz="2000" dirty="0" err="1"/>
              <a:t>marked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fix) and </a:t>
            </a:r>
            <a:r>
              <a:rPr lang="cs-CZ" sz="2000" dirty="0" err="1"/>
              <a:t>pour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content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colon</a:t>
            </a:r>
            <a:endParaRPr lang="cs-CZ" sz="2000" dirty="0"/>
          </a:p>
          <a:p>
            <a:pPr marL="457200" indent="-457200">
              <a:buFont typeface="+mj-lt"/>
              <a:buAutoNum type="arabicPeriod" startAt="9"/>
            </a:pPr>
            <a:r>
              <a:rPr lang="cs-CZ" sz="2000" dirty="0"/>
              <a:t>Place in </a:t>
            </a:r>
            <a:r>
              <a:rPr lang="cs-CZ" sz="2000" dirty="0" err="1">
                <a:solidFill>
                  <a:srgbClr val="C00000"/>
                </a:solidFill>
              </a:rPr>
              <a:t>centrifuge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1 min </a:t>
            </a:r>
            <a:r>
              <a:rPr lang="cs-CZ" sz="2000" dirty="0" err="1"/>
              <a:t>at</a:t>
            </a:r>
            <a:r>
              <a:rPr lang="cs-CZ" sz="2000" dirty="0"/>
              <a:t> 13 000 </a:t>
            </a:r>
            <a:r>
              <a:rPr lang="cs-CZ" sz="2000" dirty="0" err="1"/>
              <a:t>rpm</a:t>
            </a:r>
            <a:endParaRPr lang="cs-CZ" sz="2000" dirty="0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43228F65-99CE-FE2E-3D61-F4C1C6EAE1D1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6F309ED-D30D-C12F-D8F3-3915C5C9035A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2F936A3D-42BA-4728-C70A-48836EC96FAF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DNA </a:t>
            </a:r>
            <a:r>
              <a:rPr lang="cs-CZ" dirty="0" err="1"/>
              <a:t>isolation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D6276D2-1B24-3141-6A78-CB017A43AECF}"/>
              </a:ext>
            </a:extLst>
          </p:cNvPr>
          <p:cNvGrpSpPr/>
          <p:nvPr/>
        </p:nvGrpSpPr>
        <p:grpSpPr>
          <a:xfrm>
            <a:off x="5358751" y="5553832"/>
            <a:ext cx="1473199" cy="511175"/>
            <a:chOff x="4565001" y="5553832"/>
            <a:chExt cx="1473199" cy="511175"/>
          </a:xfrm>
        </p:grpSpPr>
        <p:sp>
          <p:nvSpPr>
            <p:cNvPr id="3" name="Šipka: pětiúhelník 2">
              <a:extLst>
                <a:ext uri="{FF2B5EF4-FFF2-40B4-BE49-F238E27FC236}">
                  <a16:creationId xmlns:a16="http://schemas.microsoft.com/office/drawing/2014/main" id="{94BD8EE2-D4D0-0176-93BA-B15B77112434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ástupný text 4">
              <a:extLst>
                <a:ext uri="{FF2B5EF4-FFF2-40B4-BE49-F238E27FC236}">
                  <a16:creationId xmlns:a16="http://schemas.microsoft.com/office/drawing/2014/main" id="{D989C8EB-AC8F-8075-745A-6F62A9BFA53B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11" name="Obrázek 10" descr="Obsah obrázku zeď, interiér, Průhledný materiál, Laboratorní vybavení&#10;&#10;Popis se vygeneroval automaticky.">
            <a:extLst>
              <a:ext uri="{FF2B5EF4-FFF2-40B4-BE49-F238E27FC236}">
                <a16:creationId xmlns:a16="http://schemas.microsoft.com/office/drawing/2014/main" id="{21C4EDF9-F300-104E-AA3A-0B0752B8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45" t="33349" r="37868" b="24403"/>
          <a:stretch/>
        </p:blipFill>
        <p:spPr>
          <a:xfrm>
            <a:off x="3846617" y="3980799"/>
            <a:ext cx="1407630" cy="2628249"/>
          </a:xfrm>
          <a:prstGeom prst="rect">
            <a:avLst/>
          </a:prstGeom>
        </p:spPr>
      </p:pic>
      <p:pic>
        <p:nvPicPr>
          <p:cNvPr id="12" name="Obrázek 11" descr="Obsah obrázku zeď, interiér&#10;&#10;Popis se vygeneroval automaticky.">
            <a:extLst>
              <a:ext uri="{FF2B5EF4-FFF2-40B4-BE49-F238E27FC236}">
                <a16:creationId xmlns:a16="http://schemas.microsoft.com/office/drawing/2014/main" id="{31D6C1B5-740A-A57F-2A70-F348F758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41" t="40497" r="33017" b="11149"/>
          <a:stretch/>
        </p:blipFill>
        <p:spPr>
          <a:xfrm>
            <a:off x="913912" y="3988939"/>
            <a:ext cx="1674840" cy="259434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E85C18F-728B-F798-1CF6-08226C63C52F}"/>
              </a:ext>
            </a:extLst>
          </p:cNvPr>
          <p:cNvSpPr txBox="1"/>
          <p:nvPr/>
        </p:nvSpPr>
        <p:spPr>
          <a:xfrm>
            <a:off x="158750" y="5312833"/>
            <a:ext cx="16192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200" dirty="0" err="1"/>
              <a:t>Colon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157D8CF-7A71-DCEF-CF53-39383C9153AE}"/>
              </a:ext>
            </a:extLst>
          </p:cNvPr>
          <p:cNvSpPr txBox="1"/>
          <p:nvPr/>
        </p:nvSpPr>
        <p:spPr>
          <a:xfrm>
            <a:off x="2764045" y="5281083"/>
            <a:ext cx="1285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dirty="0" err="1"/>
              <a:t>Collecting</a:t>
            </a:r>
            <a:r>
              <a:rPr lang="cs-CZ" sz="1200" dirty="0"/>
              <a:t> </a:t>
            </a:r>
            <a:r>
              <a:rPr lang="cs-CZ" sz="1200" dirty="0" err="1"/>
              <a:t>microtube</a:t>
            </a:r>
            <a:endParaRPr lang="cs-CZ" sz="1400" dirty="0"/>
          </a:p>
        </p:txBody>
      </p:sp>
      <p:sp>
        <p:nvSpPr>
          <p:cNvPr id="15" name="Šipka: ohnutá 14">
            <a:extLst>
              <a:ext uri="{FF2B5EF4-FFF2-40B4-BE49-F238E27FC236}">
                <a16:creationId xmlns:a16="http://schemas.microsoft.com/office/drawing/2014/main" id="{C6C05CA1-4FE2-454B-026A-DFC45506E637}"/>
              </a:ext>
            </a:extLst>
          </p:cNvPr>
          <p:cNvSpPr/>
          <p:nvPr/>
        </p:nvSpPr>
        <p:spPr>
          <a:xfrm>
            <a:off x="433917" y="4931833"/>
            <a:ext cx="338666" cy="34925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: ohnutá 15">
            <a:extLst>
              <a:ext uri="{FF2B5EF4-FFF2-40B4-BE49-F238E27FC236}">
                <a16:creationId xmlns:a16="http://schemas.microsoft.com/office/drawing/2014/main" id="{0C1670B4-0A2D-92B0-2A34-C1EC629B8C30}"/>
              </a:ext>
            </a:extLst>
          </p:cNvPr>
          <p:cNvSpPr/>
          <p:nvPr/>
        </p:nvSpPr>
        <p:spPr>
          <a:xfrm rot="10800000" flipV="1">
            <a:off x="2910416" y="4931832"/>
            <a:ext cx="285750" cy="35983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9" name="Online médium 18" title="3  DNA isolation">
            <a:hlinkClick r:id="" action="ppaction://media"/>
            <a:extLst>
              <a:ext uri="{FF2B5EF4-FFF2-40B4-BE49-F238E27FC236}">
                <a16:creationId xmlns:a16="http://schemas.microsoft.com/office/drawing/2014/main" id="{03E9F75E-5A9C-740D-A120-B9090600E607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38950" y="1517650"/>
            <a:ext cx="5291730" cy="2990850"/>
          </a:xfrm>
        </p:spPr>
      </p:pic>
    </p:spTree>
    <p:extLst>
      <p:ext uri="{BB962C8B-B14F-4D97-AF65-F5344CB8AC3E}">
        <p14:creationId xmlns:p14="http://schemas.microsoft.com/office/powerpoint/2010/main" val="137422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BD61E84-6C3B-492F-12A5-E720144A4622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150" y="1417913"/>
            <a:ext cx="5566541" cy="4184445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Pour </a:t>
            </a:r>
            <a:r>
              <a:rPr lang="cs-CZ" sz="2000" dirty="0" err="1"/>
              <a:t>off</a:t>
            </a:r>
            <a:r>
              <a:rPr lang="cs-CZ" sz="2000" dirty="0"/>
              <a:t> </a:t>
            </a:r>
            <a:r>
              <a:rPr lang="cs-CZ" sz="2000" dirty="0" err="1"/>
              <a:t>content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and </a:t>
            </a:r>
            <a:r>
              <a:rPr lang="cs-CZ" sz="2000" dirty="0" err="1"/>
              <a:t>give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</a:t>
            </a:r>
            <a:r>
              <a:rPr lang="cs-CZ" sz="2000" dirty="0" err="1"/>
              <a:t>again</a:t>
            </a:r>
            <a:r>
              <a:rPr lang="cs-CZ" sz="2000" dirty="0"/>
              <a:t> </a:t>
            </a:r>
            <a:r>
              <a:rPr lang="cs-CZ" sz="2000" dirty="0" err="1"/>
              <a:t>under</a:t>
            </a:r>
            <a:r>
              <a:rPr lang="cs-CZ" sz="2000" dirty="0"/>
              <a:t> </a:t>
            </a:r>
            <a:r>
              <a:rPr lang="cs-CZ" sz="2000" dirty="0" err="1"/>
              <a:t>colon</a:t>
            </a:r>
            <a:endParaRPr lang="cs-CZ" sz="2000" dirty="0"/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 err="1"/>
              <a:t>Add</a:t>
            </a:r>
            <a:r>
              <a:rPr lang="cs-CZ" sz="2000" dirty="0"/>
              <a:t> 400 µl </a:t>
            </a:r>
            <a:r>
              <a:rPr lang="cs-CZ" sz="2000" dirty="0" err="1"/>
              <a:t>washing</a:t>
            </a:r>
            <a:r>
              <a:rPr lang="cs-CZ" sz="2000" dirty="0"/>
              <a:t> </a:t>
            </a:r>
            <a:r>
              <a:rPr lang="cs-CZ" sz="2000" dirty="0" err="1"/>
              <a:t>solution</a:t>
            </a:r>
            <a:r>
              <a:rPr lang="cs-CZ" sz="2000" dirty="0"/>
              <a:t> 1 (</a:t>
            </a:r>
            <a:r>
              <a:rPr lang="cs-CZ" sz="2000" b="1" dirty="0">
                <a:solidFill>
                  <a:schemeClr val="accent1"/>
                </a:solidFill>
              </a:rPr>
              <a:t>W1 Buffer</a:t>
            </a:r>
            <a:r>
              <a:rPr lang="cs-CZ" sz="2000" dirty="0"/>
              <a:t>)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 err="1"/>
              <a:t>Centrifuge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1 min </a:t>
            </a:r>
            <a:r>
              <a:rPr lang="cs-CZ" sz="2000" dirty="0" err="1"/>
              <a:t>at</a:t>
            </a:r>
            <a:r>
              <a:rPr lang="cs-CZ" sz="2000" dirty="0"/>
              <a:t> 13 000 </a:t>
            </a:r>
            <a:r>
              <a:rPr lang="cs-CZ" sz="2000" dirty="0" err="1"/>
              <a:t>rpm</a:t>
            </a:r>
            <a:endParaRPr lang="cs-CZ" sz="2000" dirty="0"/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Pour </a:t>
            </a:r>
            <a:r>
              <a:rPr lang="cs-CZ" sz="2000" dirty="0" err="1"/>
              <a:t>off</a:t>
            </a:r>
            <a:r>
              <a:rPr lang="cs-CZ" sz="2000" dirty="0"/>
              <a:t> </a:t>
            </a:r>
            <a:r>
              <a:rPr lang="cs-CZ" sz="2000" dirty="0" err="1"/>
              <a:t>content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and </a:t>
            </a:r>
            <a:r>
              <a:rPr lang="cs-CZ" sz="2000" dirty="0" err="1"/>
              <a:t>give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</a:t>
            </a:r>
            <a:r>
              <a:rPr lang="cs-CZ" sz="2000" dirty="0" err="1"/>
              <a:t>again</a:t>
            </a:r>
            <a:r>
              <a:rPr lang="cs-CZ" sz="2000" dirty="0"/>
              <a:t> </a:t>
            </a:r>
            <a:r>
              <a:rPr lang="cs-CZ" sz="2000" dirty="0" err="1"/>
              <a:t>under</a:t>
            </a:r>
            <a:r>
              <a:rPr lang="cs-CZ" sz="2000" dirty="0"/>
              <a:t> </a:t>
            </a:r>
            <a:r>
              <a:rPr lang="cs-CZ" sz="2000" dirty="0" err="1"/>
              <a:t>colon</a:t>
            </a:r>
            <a:endParaRPr lang="cs-CZ" sz="2000" dirty="0"/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 err="1"/>
              <a:t>Add</a:t>
            </a:r>
            <a:r>
              <a:rPr lang="cs-CZ" sz="2000" dirty="0"/>
              <a:t> 600 µl </a:t>
            </a:r>
            <a:r>
              <a:rPr lang="cs-CZ" sz="2000" dirty="0" err="1"/>
              <a:t>washing</a:t>
            </a:r>
            <a:r>
              <a:rPr lang="cs-CZ" sz="2000" dirty="0"/>
              <a:t> </a:t>
            </a:r>
            <a:r>
              <a:rPr lang="cs-CZ" sz="2000" dirty="0" err="1"/>
              <a:t>solution</a:t>
            </a:r>
            <a:r>
              <a:rPr lang="cs-CZ" sz="2000" dirty="0"/>
              <a:t> 2 (</a:t>
            </a:r>
            <a:r>
              <a:rPr lang="cs-CZ" sz="2000" b="1" dirty="0" err="1">
                <a:solidFill>
                  <a:schemeClr val="accent1"/>
                </a:solidFill>
              </a:rPr>
              <a:t>Wash</a:t>
            </a:r>
            <a:r>
              <a:rPr lang="cs-CZ" sz="2000" b="1" dirty="0">
                <a:solidFill>
                  <a:schemeClr val="accent1"/>
                </a:solidFill>
              </a:rPr>
              <a:t> Buffer</a:t>
            </a:r>
            <a:r>
              <a:rPr lang="cs-CZ" sz="2000" dirty="0"/>
              <a:t>)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 err="1"/>
              <a:t>Centrifuge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1 min </a:t>
            </a:r>
            <a:r>
              <a:rPr lang="cs-CZ" sz="2000" dirty="0" err="1"/>
              <a:t>at</a:t>
            </a:r>
            <a:r>
              <a:rPr lang="cs-CZ" sz="2000" dirty="0"/>
              <a:t> 13 000 </a:t>
            </a:r>
            <a:r>
              <a:rPr lang="cs-CZ" sz="2000" dirty="0" err="1"/>
              <a:t>rpm</a:t>
            </a:r>
            <a:endParaRPr lang="cs-CZ" sz="2000" dirty="0"/>
          </a:p>
          <a:p>
            <a:endParaRPr lang="cs-CZ" dirty="0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7CB1D1A5-0B92-1573-6A9D-6A29CE226A07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3312F7E-54D2-3A8A-C482-E470620F0D65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Nadpis 1">
            <a:extLst>
              <a:ext uri="{FF2B5EF4-FFF2-40B4-BE49-F238E27FC236}">
                <a16:creationId xmlns:a16="http://schemas.microsoft.com/office/drawing/2014/main" id="{12B65E25-E200-E0DB-B4DE-256BF2B2DD9D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DNA </a:t>
            </a:r>
            <a:r>
              <a:rPr lang="cs-CZ" dirty="0" err="1"/>
              <a:t>isolation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3B91E4A-ADC0-7375-19F3-9A869BCED897}"/>
              </a:ext>
            </a:extLst>
          </p:cNvPr>
          <p:cNvGrpSpPr/>
          <p:nvPr/>
        </p:nvGrpSpPr>
        <p:grpSpPr>
          <a:xfrm>
            <a:off x="5358751" y="5553832"/>
            <a:ext cx="1473199" cy="511175"/>
            <a:chOff x="4565001" y="5553832"/>
            <a:chExt cx="1473199" cy="511175"/>
          </a:xfrm>
        </p:grpSpPr>
        <p:sp>
          <p:nvSpPr>
            <p:cNvPr id="3" name="Šipka: pětiúhelník 2">
              <a:extLst>
                <a:ext uri="{FF2B5EF4-FFF2-40B4-BE49-F238E27FC236}">
                  <a16:creationId xmlns:a16="http://schemas.microsoft.com/office/drawing/2014/main" id="{BC0D554B-E8B2-867F-9A39-9885657B5451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ástupný text 4">
              <a:extLst>
                <a:ext uri="{FF2B5EF4-FFF2-40B4-BE49-F238E27FC236}">
                  <a16:creationId xmlns:a16="http://schemas.microsoft.com/office/drawing/2014/main" id="{E3B9A805-AED7-8C2D-99BC-0937C1E04E1C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2" name="Online médium 1" title="4  DNA isolation">
            <a:hlinkClick r:id="" action="ppaction://media"/>
            <a:extLst>
              <a:ext uri="{FF2B5EF4-FFF2-40B4-BE49-F238E27FC236}">
                <a16:creationId xmlns:a16="http://schemas.microsoft.com/office/drawing/2014/main" id="{13862DD8-4A86-EA6E-8F84-F36771C3CD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04354" y="1530188"/>
            <a:ext cx="5629701" cy="31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838" y="1431777"/>
            <a:ext cx="5739711" cy="4118395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19"/>
            </a:pPr>
            <a:r>
              <a:rPr lang="cs-CZ" sz="2000" dirty="0"/>
              <a:t>Pour </a:t>
            </a:r>
            <a:r>
              <a:rPr lang="cs-CZ" sz="2000" dirty="0" err="1"/>
              <a:t>off</a:t>
            </a:r>
            <a:r>
              <a:rPr lang="cs-CZ" sz="2000" dirty="0"/>
              <a:t> </a:t>
            </a:r>
            <a:r>
              <a:rPr lang="cs-CZ" sz="2000" dirty="0" err="1"/>
              <a:t>content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and </a:t>
            </a:r>
            <a:r>
              <a:rPr lang="cs-CZ" sz="2000" dirty="0" err="1"/>
              <a:t>give</a:t>
            </a:r>
            <a:r>
              <a:rPr lang="cs-CZ" sz="2000" dirty="0"/>
              <a:t> </a:t>
            </a:r>
            <a:r>
              <a:rPr lang="cs-CZ" sz="2000" dirty="0" err="1"/>
              <a:t>collecting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</a:t>
            </a:r>
            <a:r>
              <a:rPr lang="cs-CZ" sz="2000" dirty="0" err="1"/>
              <a:t>again</a:t>
            </a:r>
            <a:r>
              <a:rPr lang="cs-CZ" sz="2000" dirty="0"/>
              <a:t> </a:t>
            </a:r>
            <a:r>
              <a:rPr lang="cs-CZ" sz="2000" dirty="0" err="1"/>
              <a:t>under</a:t>
            </a:r>
            <a:r>
              <a:rPr lang="cs-CZ" sz="2000" dirty="0"/>
              <a:t> </a:t>
            </a:r>
            <a:r>
              <a:rPr lang="cs-CZ" sz="2000" dirty="0" err="1"/>
              <a:t>colon</a:t>
            </a:r>
            <a:endParaRPr lang="cs-CZ" sz="2000" dirty="0"/>
          </a:p>
          <a:p>
            <a:pPr marL="457200" indent="-457200">
              <a:buFont typeface="+mj-lt"/>
              <a:buAutoNum type="arabicPeriod" startAt="19"/>
            </a:pPr>
            <a:r>
              <a:rPr lang="cs-CZ" sz="2000" dirty="0" err="1"/>
              <a:t>Centrifuge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3 min </a:t>
            </a:r>
            <a:r>
              <a:rPr lang="cs-CZ" sz="2000" dirty="0" err="1"/>
              <a:t>at</a:t>
            </a:r>
            <a:r>
              <a:rPr lang="cs-CZ" sz="2000" dirty="0"/>
              <a:t> 13 000 </a:t>
            </a:r>
            <a:r>
              <a:rPr lang="cs-CZ" sz="2000" dirty="0" err="1"/>
              <a:t>rpm</a:t>
            </a:r>
            <a:endParaRPr lang="cs-CZ" sz="2000" dirty="0"/>
          </a:p>
          <a:p>
            <a:pPr marL="457200" indent="-457200">
              <a:buFont typeface="+mj-lt"/>
              <a:buAutoNum type="arabicPeriod" startAt="19"/>
            </a:pPr>
            <a:r>
              <a:rPr lang="cs-CZ" sz="2000" dirty="0"/>
              <a:t>Place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colon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a 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microtube</a:t>
            </a:r>
            <a:r>
              <a:rPr lang="cs-CZ" sz="2000" dirty="0"/>
              <a:t> (1,5 ml) (</a:t>
            </a:r>
            <a:r>
              <a:rPr lang="cs-CZ" sz="2000" dirty="0" err="1"/>
              <a:t>marked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fix)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cs-CZ" sz="2000" dirty="0" err="1"/>
              <a:t>Add</a:t>
            </a:r>
            <a:r>
              <a:rPr lang="cs-CZ" sz="2000" dirty="0"/>
              <a:t>  50 µl </a:t>
            </a:r>
            <a:r>
              <a:rPr lang="cs-CZ" sz="2000" dirty="0" err="1"/>
              <a:t>elution</a:t>
            </a:r>
            <a:r>
              <a:rPr lang="cs-CZ" sz="2000" dirty="0"/>
              <a:t> buffer (</a:t>
            </a:r>
            <a:r>
              <a:rPr lang="cs-CZ" sz="2000" b="1" dirty="0" err="1">
                <a:solidFill>
                  <a:schemeClr val="accent1"/>
                </a:solidFill>
              </a:rPr>
              <a:t>Elution</a:t>
            </a:r>
            <a:r>
              <a:rPr lang="cs-CZ" sz="2000" b="1" dirty="0">
                <a:solidFill>
                  <a:schemeClr val="accent1"/>
                </a:solidFill>
              </a:rPr>
              <a:t> Buffer</a:t>
            </a:r>
            <a:r>
              <a:rPr lang="cs-CZ" sz="2000" dirty="0"/>
              <a:t>)</a:t>
            </a:r>
          </a:p>
          <a:p>
            <a:pPr marL="457200" lvl="1" indent="0">
              <a:buNone/>
            </a:pP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heated</a:t>
            </a:r>
            <a:r>
              <a:rPr lang="cs-CZ" sz="1600" dirty="0"/>
              <a:t> to 55 °C</a:t>
            </a:r>
          </a:p>
          <a:p>
            <a:pPr marL="444500" indent="-444500">
              <a:buFont typeface="+mj-lt"/>
              <a:buAutoNum type="arabicPeriod" startAt="19"/>
            </a:pPr>
            <a:r>
              <a:rPr lang="cs-CZ" sz="2000" dirty="0" err="1"/>
              <a:t>Incubate</a:t>
            </a:r>
            <a:r>
              <a:rPr lang="cs-CZ" sz="2000" dirty="0"/>
              <a:t> 2 min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room</a:t>
            </a:r>
            <a:r>
              <a:rPr lang="cs-CZ" sz="2000" dirty="0"/>
              <a:t> </a:t>
            </a:r>
            <a:r>
              <a:rPr lang="cs-CZ" sz="2000" dirty="0" err="1"/>
              <a:t>temperature</a:t>
            </a:r>
            <a:endParaRPr lang="cs-CZ" sz="2000"/>
          </a:p>
          <a:p>
            <a:pPr marL="444500" indent="-444500">
              <a:buFont typeface="+mj-lt"/>
              <a:buAutoNum type="arabicPeriod" startAt="19"/>
            </a:pPr>
            <a:r>
              <a:rPr lang="cs-CZ" sz="2000" dirty="0" err="1"/>
              <a:t>Centrifuge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2 min </a:t>
            </a:r>
            <a:r>
              <a:rPr lang="cs-CZ" sz="2000" dirty="0" err="1"/>
              <a:t>at</a:t>
            </a:r>
            <a:r>
              <a:rPr lang="cs-CZ" sz="2000" dirty="0"/>
              <a:t> 13 000 </a:t>
            </a:r>
            <a:r>
              <a:rPr lang="cs-CZ" sz="2000" dirty="0" err="1"/>
              <a:t>rpm</a:t>
            </a:r>
            <a:endParaRPr lang="cs-CZ" sz="2000" dirty="0"/>
          </a:p>
          <a:p>
            <a:pPr marL="444500" indent="-444500">
              <a:buFont typeface="+mj-lt"/>
              <a:buAutoNum type="arabicPeriod" startAt="19"/>
            </a:pPr>
            <a:r>
              <a:rPr lang="cs-CZ" sz="2000" dirty="0" err="1"/>
              <a:t>Remove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colon</a:t>
            </a:r>
            <a:r>
              <a:rPr lang="cs-CZ" sz="2000" dirty="0"/>
              <a:t> and </a:t>
            </a:r>
            <a:r>
              <a:rPr lang="cs-CZ" sz="2000" dirty="0" err="1"/>
              <a:t>store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C00000"/>
                </a:solidFill>
              </a:rPr>
              <a:t>fridge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   </a:t>
            </a:r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DNA </a:t>
            </a:r>
            <a:r>
              <a:rPr lang="cs-CZ" dirty="0" err="1"/>
              <a:t>isolation</a:t>
            </a:r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9A6EF2F-3EB4-CD40-CBF0-E655D4F538B6}"/>
              </a:ext>
            </a:extLst>
          </p:cNvPr>
          <p:cNvGrpSpPr/>
          <p:nvPr/>
        </p:nvGrpSpPr>
        <p:grpSpPr>
          <a:xfrm>
            <a:off x="5369334" y="5553832"/>
            <a:ext cx="1473199" cy="511175"/>
            <a:chOff x="4565001" y="5553832"/>
            <a:chExt cx="1473199" cy="511175"/>
          </a:xfrm>
        </p:grpSpPr>
        <p:sp>
          <p:nvSpPr>
            <p:cNvPr id="14" name="Šipka: pětiúhelník 13">
              <a:extLst>
                <a:ext uri="{FF2B5EF4-FFF2-40B4-BE49-F238E27FC236}">
                  <a16:creationId xmlns:a16="http://schemas.microsoft.com/office/drawing/2014/main" id="{18C8655C-4F4B-4C92-97BD-859AC1BB6E1A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ástupný text 4">
              <a:extLst>
                <a:ext uri="{FF2B5EF4-FFF2-40B4-BE49-F238E27FC236}">
                  <a16:creationId xmlns:a16="http://schemas.microsoft.com/office/drawing/2014/main" id="{4C29C981-51D3-5C1C-B33A-B93472D62A45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9" name="Online médium 8" title="5  DNA isolation">
            <a:hlinkClick r:id="" action="ppaction://media"/>
            <a:extLst>
              <a:ext uri="{FF2B5EF4-FFF2-40B4-BE49-F238E27FC236}">
                <a16:creationId xmlns:a16="http://schemas.microsoft.com/office/drawing/2014/main" id="{938AFB70-DC12-AA08-0103-3AEAE70013FB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49533" y="1538817"/>
            <a:ext cx="5291730" cy="299085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A5442E-093F-0BD9-F65B-845511BE7297}"/>
              </a:ext>
            </a:extLst>
          </p:cNvPr>
          <p:cNvSpPr txBox="1"/>
          <p:nvPr/>
        </p:nvSpPr>
        <p:spPr>
          <a:xfrm>
            <a:off x="814916" y="5355166"/>
            <a:ext cx="22119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-18 °C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D7AF13D-3BCD-DA90-ACE8-211A771D5DA0}"/>
              </a:ext>
            </a:extLst>
          </p:cNvPr>
          <p:cNvSpPr/>
          <p:nvPr/>
        </p:nvSpPr>
        <p:spPr>
          <a:xfrm>
            <a:off x="0" y="-21772"/>
            <a:ext cx="12192000" cy="14517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9E0DEB-907A-E05E-559C-F1F31C00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503" y="1418520"/>
            <a:ext cx="5864930" cy="3611767"/>
          </a:xfrm>
        </p:spPr>
        <p:txBody>
          <a:bodyPr vert="horz" lIns="91440" tIns="360000" rIns="91440" bIns="45720" rtlCol="0" anchor="t">
            <a:normAutofit/>
          </a:bodyPr>
          <a:lstStyle/>
          <a:p>
            <a:pPr marL="444500" indent="-444500">
              <a:buFont typeface="+mj-lt"/>
              <a:buAutoNum type="arabicPeriod"/>
            </a:pPr>
            <a:r>
              <a:rPr lang="cs-CZ" sz="2000" dirty="0" err="1"/>
              <a:t>Prepare</a:t>
            </a:r>
            <a:r>
              <a:rPr lang="cs-CZ" sz="2000" dirty="0"/>
              <a:t> PCR </a:t>
            </a:r>
            <a:r>
              <a:rPr lang="cs-CZ" sz="2000" dirty="0" err="1"/>
              <a:t>mixture</a:t>
            </a:r>
            <a:r>
              <a:rPr lang="cs-CZ" sz="2000" dirty="0"/>
              <a:t> (18 </a:t>
            </a:r>
            <a:r>
              <a:rPr lang="cs-CZ" sz="2000" dirty="0" err="1">
                <a:ea typeface="+mn-lt"/>
                <a:cs typeface="+mn-lt"/>
              </a:rPr>
              <a:t>μl</a:t>
            </a:r>
            <a:r>
              <a:rPr lang="cs-CZ" sz="2000" dirty="0">
                <a:ea typeface="+mn-lt"/>
                <a:cs typeface="+mn-lt"/>
              </a:rPr>
              <a:t>) </a:t>
            </a:r>
            <a:r>
              <a:rPr lang="cs-CZ" sz="2000" dirty="0" err="1">
                <a:ea typeface="+mn-lt"/>
                <a:cs typeface="+mn-lt"/>
              </a:rPr>
              <a:t>into</a:t>
            </a:r>
            <a:r>
              <a:rPr lang="cs-CZ" sz="2000" dirty="0"/>
              <a:t> PCR </a:t>
            </a:r>
            <a:r>
              <a:rPr lang="cs-CZ" sz="2000" dirty="0" err="1"/>
              <a:t>microtube</a:t>
            </a:r>
            <a:endParaRPr lang="cs-CZ" sz="2000" dirty="0"/>
          </a:p>
          <a:p>
            <a:pPr marL="971550" lvl="1">
              <a:buFont typeface="Courier New"/>
              <a:buChar char="o"/>
            </a:pPr>
            <a:r>
              <a:rPr lang="cs-CZ" sz="1600" dirty="0"/>
              <a:t>10 </a:t>
            </a:r>
            <a:r>
              <a:rPr lang="cs-CZ" sz="1600" dirty="0" err="1">
                <a:ea typeface="+mn-lt"/>
                <a:cs typeface="+mn-lt"/>
              </a:rPr>
              <a:t>μl</a:t>
            </a:r>
            <a:r>
              <a:rPr lang="cs-CZ" sz="1600" dirty="0">
                <a:ea typeface="+mn-lt"/>
                <a:cs typeface="+mn-lt"/>
              </a:rPr>
              <a:t> - PCR master mix</a:t>
            </a:r>
          </a:p>
          <a:p>
            <a:pPr marL="971550" lvl="1">
              <a:buFont typeface="Courier New"/>
              <a:buChar char="o"/>
            </a:pPr>
            <a:r>
              <a:rPr lang="cs-CZ" sz="1600" dirty="0">
                <a:ea typeface="+mn-lt"/>
                <a:cs typeface="+mn-lt"/>
              </a:rPr>
              <a:t>4 </a:t>
            </a:r>
            <a:r>
              <a:rPr lang="cs-CZ" sz="1600" dirty="0" err="1">
                <a:ea typeface="+mn-lt"/>
                <a:cs typeface="+mn-lt"/>
              </a:rPr>
              <a:t>μl</a:t>
            </a:r>
            <a:r>
              <a:rPr lang="cs-CZ" sz="1600" dirty="0">
                <a:ea typeface="+mn-lt"/>
                <a:cs typeface="+mn-lt"/>
              </a:rPr>
              <a:t>  - PCR </a:t>
            </a:r>
            <a:r>
              <a:rPr lang="cs-CZ" sz="1600" dirty="0" err="1">
                <a:ea typeface="+mn-lt"/>
                <a:cs typeface="+mn-lt"/>
              </a:rPr>
              <a:t>water</a:t>
            </a:r>
            <a:endParaRPr lang="cs-CZ" sz="1600" dirty="0">
              <a:ea typeface="+mn-lt"/>
              <a:cs typeface="+mn-lt"/>
            </a:endParaRPr>
          </a:p>
          <a:p>
            <a:pPr marL="971550" lvl="1">
              <a:buFont typeface="Courier New"/>
              <a:buChar char="o"/>
            </a:pPr>
            <a:r>
              <a:rPr lang="cs-CZ" sz="1600" dirty="0">
                <a:ea typeface="+mn-lt"/>
                <a:cs typeface="+mn-lt"/>
              </a:rPr>
              <a:t>2 </a:t>
            </a:r>
            <a:r>
              <a:rPr lang="cs-CZ" sz="1600" dirty="0" err="1">
                <a:ea typeface="+mn-lt"/>
                <a:cs typeface="+mn-lt"/>
              </a:rPr>
              <a:t>μl</a:t>
            </a:r>
            <a:r>
              <a:rPr lang="cs-CZ" sz="1600" dirty="0">
                <a:ea typeface="+mn-lt"/>
                <a:cs typeface="+mn-lt"/>
              </a:rPr>
              <a:t>  - primer 2550F</a:t>
            </a:r>
          </a:p>
          <a:p>
            <a:pPr marL="971550" lvl="1">
              <a:buFont typeface="Courier New"/>
              <a:buChar char="o"/>
            </a:pPr>
            <a:r>
              <a:rPr lang="cs-CZ" sz="1600" dirty="0"/>
              <a:t>2 </a:t>
            </a:r>
            <a:r>
              <a:rPr lang="cs-CZ" sz="1600" dirty="0" err="1">
                <a:ea typeface="+mn-lt"/>
                <a:cs typeface="+mn-lt"/>
              </a:rPr>
              <a:t>μl</a:t>
            </a:r>
            <a:r>
              <a:rPr lang="cs-CZ" sz="1600" dirty="0">
                <a:ea typeface="+mn-lt"/>
                <a:cs typeface="+mn-lt"/>
              </a:rPr>
              <a:t>  - primer 2718R </a:t>
            </a:r>
          </a:p>
          <a:p>
            <a:pPr marL="444500" indent="-444500">
              <a:buAutoNum type="arabicPeriod"/>
            </a:pPr>
            <a:r>
              <a:rPr lang="cs-CZ" sz="2000" dirty="0" err="1"/>
              <a:t>Add</a:t>
            </a:r>
            <a:r>
              <a:rPr lang="cs-CZ" sz="2000" dirty="0"/>
              <a:t> </a:t>
            </a:r>
            <a:r>
              <a:rPr lang="cs-CZ" sz="2000" dirty="0">
                <a:ea typeface="+mn-lt"/>
                <a:cs typeface="+mn-lt"/>
              </a:rPr>
              <a:t>2 </a:t>
            </a:r>
            <a:r>
              <a:rPr lang="cs-CZ" sz="2000" dirty="0" err="1">
                <a:ea typeface="+mn-lt"/>
                <a:cs typeface="+mn-lt"/>
              </a:rPr>
              <a:t>μl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isolated</a:t>
            </a:r>
            <a:r>
              <a:rPr lang="cs-CZ" sz="2000" dirty="0">
                <a:ea typeface="+mn-lt"/>
                <a:cs typeface="+mn-lt"/>
              </a:rPr>
              <a:t> DNA</a:t>
            </a:r>
          </a:p>
          <a:p>
            <a:pPr marL="444500" indent="-444500">
              <a:buAutoNum type="arabicPeriod"/>
            </a:pPr>
            <a:r>
              <a:rPr lang="cs-CZ" sz="2000" dirty="0"/>
              <a:t>Place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C00000"/>
                </a:solidFill>
              </a:rPr>
              <a:t>thermocycler</a:t>
            </a:r>
            <a:r>
              <a:rPr lang="cs-CZ" sz="2000" dirty="0"/>
              <a:t> and start PCR </a:t>
            </a:r>
            <a:r>
              <a:rPr lang="cs-CZ" sz="2000" dirty="0" err="1"/>
              <a:t>programme</a:t>
            </a:r>
            <a:endParaRPr lang="cs-CZ" dirty="0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CCAAE05C-18CE-424E-C431-5DF8C83227BD}"/>
              </a:ext>
            </a:extLst>
          </p:cNvPr>
          <p:cNvSpPr/>
          <p:nvPr/>
        </p:nvSpPr>
        <p:spPr>
          <a:xfrm>
            <a:off x="184784" y="284111"/>
            <a:ext cx="2432182" cy="84364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669A1A-9020-AF0C-CBF6-3B1ECD507E6F}"/>
              </a:ext>
            </a:extLst>
          </p:cNvPr>
          <p:cNvCxnSpPr>
            <a:cxnSpLocks/>
          </p:cNvCxnSpPr>
          <p:nvPr/>
        </p:nvCxnSpPr>
        <p:spPr>
          <a:xfrm>
            <a:off x="79552" y="65126"/>
            <a:ext cx="0" cy="6732000"/>
          </a:xfrm>
          <a:prstGeom prst="line">
            <a:avLst/>
          </a:prstGeom>
          <a:ln w="215900" cap="sq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DECEE5A7-FCDA-F6A7-EAD7-A008CFDD5298}"/>
              </a:ext>
            </a:extLst>
          </p:cNvPr>
          <p:cNvSpPr txBox="1">
            <a:spLocks/>
          </p:cNvSpPr>
          <p:nvPr/>
        </p:nvSpPr>
        <p:spPr>
          <a:xfrm>
            <a:off x="2743966" y="78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PCR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6FC0531-9CA1-6DB0-E912-86A88F3DBFA6}"/>
              </a:ext>
            </a:extLst>
          </p:cNvPr>
          <p:cNvGrpSpPr/>
          <p:nvPr/>
        </p:nvGrpSpPr>
        <p:grpSpPr>
          <a:xfrm>
            <a:off x="5379918" y="5553832"/>
            <a:ext cx="1473199" cy="511175"/>
            <a:chOff x="4565001" y="5553832"/>
            <a:chExt cx="1473199" cy="511175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A1437D7D-ADDD-D70C-3A4E-297886AB07D5}"/>
                </a:ext>
              </a:extLst>
            </p:cNvPr>
            <p:cNvSpPr>
              <a:spLocks/>
            </p:cNvSpPr>
            <p:nvPr/>
          </p:nvSpPr>
          <p:spPr>
            <a:xfrm rot="20178855">
              <a:off x="4565001" y="5669422"/>
              <a:ext cx="1422399" cy="35619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ástupný text 4">
              <a:extLst>
                <a:ext uri="{FF2B5EF4-FFF2-40B4-BE49-F238E27FC236}">
                  <a16:creationId xmlns:a16="http://schemas.microsoft.com/office/drawing/2014/main" id="{04391207-E463-F512-80F8-85174B0A81E4}"/>
                </a:ext>
              </a:extLst>
            </p:cNvPr>
            <p:cNvSpPr txBox="1">
              <a:spLocks/>
            </p:cNvSpPr>
            <p:nvPr/>
          </p:nvSpPr>
          <p:spPr>
            <a:xfrm rot="20178855">
              <a:off x="4615802" y="5553832"/>
              <a:ext cx="1422398" cy="5111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>
                  <a:solidFill>
                    <a:schemeClr val="bg2"/>
                  </a:solidFill>
                </a:rPr>
                <a:t>video</a:t>
              </a:r>
            </a:p>
          </p:txBody>
        </p:sp>
      </p:grpSp>
      <p:pic>
        <p:nvPicPr>
          <p:cNvPr id="9" name="Obrázek 8" descr="Obsah obrázku text, Plastová láhev, Rozpustné/rozpouštědlo, láhev na vodu&#10;&#10;Popis se vygeneroval automaticky.">
            <a:extLst>
              <a:ext uri="{FF2B5EF4-FFF2-40B4-BE49-F238E27FC236}">
                <a16:creationId xmlns:a16="http://schemas.microsoft.com/office/drawing/2014/main" id="{4EEC7A4B-99B8-E273-34F8-3F3A2E6C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07" t="7997" r="28755" b="9594"/>
          <a:stretch/>
        </p:blipFill>
        <p:spPr>
          <a:xfrm>
            <a:off x="3856321" y="4443581"/>
            <a:ext cx="945427" cy="2438572"/>
          </a:xfrm>
          <a:prstGeom prst="rect">
            <a:avLst/>
          </a:prstGeom>
        </p:spPr>
      </p:pic>
      <p:pic>
        <p:nvPicPr>
          <p:cNvPr id="10" name="Obrázek 9" descr="Obsah obrázku láhev, Nádoby na skladování potravin, červená, interiér&#10;&#10;Popis se vygeneroval automaticky.">
            <a:extLst>
              <a:ext uri="{FF2B5EF4-FFF2-40B4-BE49-F238E27FC236}">
                <a16:creationId xmlns:a16="http://schemas.microsoft.com/office/drawing/2014/main" id="{68121768-78D4-3F8B-C65C-673AD7443F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86" t="12857" r="29880" b="23174"/>
          <a:stretch/>
        </p:blipFill>
        <p:spPr>
          <a:xfrm>
            <a:off x="1427853" y="4459491"/>
            <a:ext cx="1020073" cy="242301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B46002E-DC15-34F6-3E31-7A613C14017E}"/>
              </a:ext>
            </a:extLst>
          </p:cNvPr>
          <p:cNvSpPr txBox="1"/>
          <p:nvPr/>
        </p:nvSpPr>
        <p:spPr>
          <a:xfrm>
            <a:off x="281677" y="5968998"/>
            <a:ext cx="103146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/>
              <a:t>Master mix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42D301F-F012-D1C8-FA16-A82ECC53A92C}"/>
              </a:ext>
            </a:extLst>
          </p:cNvPr>
          <p:cNvSpPr txBox="1"/>
          <p:nvPr/>
        </p:nvSpPr>
        <p:spPr>
          <a:xfrm>
            <a:off x="2661444" y="5975517"/>
            <a:ext cx="103146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/>
              <a:t>PCR </a:t>
            </a:r>
            <a:r>
              <a:rPr lang="cs-CZ" sz="1400" dirty="0" err="1"/>
              <a:t>water</a:t>
            </a:r>
            <a:endParaRPr lang="cs-CZ" dirty="0"/>
          </a:p>
        </p:txBody>
      </p:sp>
      <p:sp>
        <p:nvSpPr>
          <p:cNvPr id="15" name="Šipka: ohnutá 14">
            <a:extLst>
              <a:ext uri="{FF2B5EF4-FFF2-40B4-BE49-F238E27FC236}">
                <a16:creationId xmlns:a16="http://schemas.microsoft.com/office/drawing/2014/main" id="{F2420D3C-D4F9-8390-A2C0-FE70AB7FD185}"/>
              </a:ext>
            </a:extLst>
          </p:cNvPr>
          <p:cNvSpPr/>
          <p:nvPr/>
        </p:nvSpPr>
        <p:spPr>
          <a:xfrm>
            <a:off x="751417" y="5460999"/>
            <a:ext cx="338666" cy="39158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: ohnutá 15">
            <a:extLst>
              <a:ext uri="{FF2B5EF4-FFF2-40B4-BE49-F238E27FC236}">
                <a16:creationId xmlns:a16="http://schemas.microsoft.com/office/drawing/2014/main" id="{DCC195DE-BF4A-6FE4-E60B-7B9221C963AC}"/>
              </a:ext>
            </a:extLst>
          </p:cNvPr>
          <p:cNvSpPr/>
          <p:nvPr/>
        </p:nvSpPr>
        <p:spPr>
          <a:xfrm>
            <a:off x="3115570" y="5460999"/>
            <a:ext cx="338666" cy="39158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8" name="Online médium 17" title="6  PCR">
            <a:hlinkClick r:id="" action="ppaction://media"/>
            <a:extLst>
              <a:ext uri="{FF2B5EF4-FFF2-40B4-BE49-F238E27FC236}">
                <a16:creationId xmlns:a16="http://schemas.microsoft.com/office/drawing/2014/main" id="{808745FE-A9CE-E26F-4707-4E36FE35D141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60117" y="1559983"/>
            <a:ext cx="5291730" cy="2990850"/>
          </a:xfrm>
        </p:spPr>
      </p:pic>
    </p:spTree>
    <p:extLst>
      <p:ext uri="{BB962C8B-B14F-4D97-AF65-F5344CB8AC3E}">
        <p14:creationId xmlns:p14="http://schemas.microsoft.com/office/powerpoint/2010/main" val="1446724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91AB99C8C10943B7B08965DCB33282" ma:contentTypeVersion="6" ma:contentTypeDescription="Vytvoří nový dokument" ma:contentTypeScope="" ma:versionID="c9b3963023ebd305c36cabcd1ff6d786">
  <xsd:schema xmlns:xsd="http://www.w3.org/2001/XMLSchema" xmlns:xs="http://www.w3.org/2001/XMLSchema" xmlns:p="http://schemas.microsoft.com/office/2006/metadata/properties" xmlns:ns3="5ef9de0c-e461-4240-8d4a-b003b2e89be0" targetNamespace="http://schemas.microsoft.com/office/2006/metadata/properties" ma:root="true" ma:fieldsID="50078c11e99d2b352b5abe96180b9b03" ns3:_="">
    <xsd:import namespace="5ef9de0c-e461-4240-8d4a-b003b2e89b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0c-e461-4240-8d4a-b003b2e89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f9de0c-e461-4240-8d4a-b003b2e89be0" xsi:nil="true"/>
  </documentManagement>
</p:properties>
</file>

<file path=customXml/itemProps1.xml><?xml version="1.0" encoding="utf-8"?>
<ds:datastoreItem xmlns:ds="http://schemas.openxmlformats.org/officeDocument/2006/customXml" ds:itemID="{22CAADD5-AF24-41F5-81A3-E5DF9219C8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659F99-5A1F-4D8B-9D03-D506CE155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9de0c-e461-4240-8d4a-b003b2e89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FD3D30-0BDC-4CD8-8880-D62231419C84}">
  <ds:schemaRefs>
    <ds:schemaRef ds:uri="http://www.w3.org/XML/1998/namespace"/>
    <ds:schemaRef ds:uri="http://purl.org/dc/dcmitype/"/>
    <ds:schemaRef ds:uri="5ef9de0c-e461-4240-8d4a-b003b2e89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641</Words>
  <Application>Microsoft Office PowerPoint</Application>
  <PresentationFormat>Širokoúhlá obrazovka</PresentationFormat>
  <Paragraphs>89</Paragraphs>
  <Slides>15</Slides>
  <Notes>0</Notes>
  <HiddenSlides>0</HiddenSlides>
  <MMClips>8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Molecular biology Sex determination of bird from the biologic material by PCR</vt:lpstr>
      <vt:lpstr>Practical content</vt:lpstr>
      <vt:lpstr>Prezentace aplikace PowerPoint</vt:lpstr>
      <vt:lpstr>Tissue preparation for DNA isolation</vt:lpstr>
      <vt:lpstr>Tissue preparation for DNA isolation</vt:lpstr>
      <vt:lpstr>Prezentace aplikace PowerPoint</vt:lpstr>
      <vt:lpstr>Prezentace aplikace PowerPoint</vt:lpstr>
      <vt:lpstr>Prezentace aplikace PowerPoint</vt:lpstr>
      <vt:lpstr>Prezentace aplikace PowerPoint</vt:lpstr>
      <vt:lpstr>PCR program</vt:lpstr>
      <vt:lpstr>Prezentace aplikace PowerPoint</vt:lpstr>
      <vt:lpstr>Prezentace aplikace PowerPoint</vt:lpstr>
      <vt:lpstr>Prezentace aplikace PowerPoint</vt:lpstr>
      <vt:lpstr>Prezentace aplikace PowerPoint</vt:lpstr>
      <vt:lpstr>Thanks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H23297 Jorika Kejnovská</dc:creator>
  <cp:lastModifiedBy>H23297 Jorika Kejnovská</cp:lastModifiedBy>
  <cp:revision>482</cp:revision>
  <dcterms:created xsi:type="dcterms:W3CDTF">2024-10-22T12:51:25Z</dcterms:created>
  <dcterms:modified xsi:type="dcterms:W3CDTF">2024-11-13T09:37:39Z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0x0101008391AB99C8C10943B7B08965DCB33282</vt:lpwstr>
  </property>
</Properties>
</file>